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359" r:id="rId2"/>
    <p:sldId id="257" r:id="rId3"/>
    <p:sldId id="258" r:id="rId4"/>
    <p:sldId id="369" r:id="rId5"/>
    <p:sldId id="372" r:id="rId6"/>
    <p:sldId id="360" r:id="rId7"/>
    <p:sldId id="259" r:id="rId8"/>
    <p:sldId id="370" r:id="rId9"/>
    <p:sldId id="361" r:id="rId10"/>
    <p:sldId id="335" r:id="rId11"/>
    <p:sldId id="334" r:id="rId12"/>
    <p:sldId id="338" r:id="rId13"/>
    <p:sldId id="340" r:id="rId14"/>
    <p:sldId id="347" r:id="rId15"/>
    <p:sldId id="356" r:id="rId16"/>
    <p:sldId id="349" r:id="rId17"/>
    <p:sldId id="303" r:id="rId18"/>
    <p:sldId id="302" r:id="rId19"/>
  </p:sldIdLst>
  <p:sldSz cx="12192000" cy="6858000"/>
  <p:notesSz cx="6858000" cy="994568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33A"/>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64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a Gavena" userId="3b48c016ea0d2a44" providerId="LiveId" clId="{D28D67D3-C41F-4D6B-A5D7-4113289F6F5D}"/>
    <pc:docChg chg="undo custSel addSld delSld modSld">
      <pc:chgData name="Inga Gavena" userId="3b48c016ea0d2a44" providerId="LiveId" clId="{D28D67D3-C41F-4D6B-A5D7-4113289F6F5D}" dt="2024-05-28T17:52:35.131" v="527" actId="27636"/>
      <pc:docMkLst>
        <pc:docMk/>
      </pc:docMkLst>
      <pc:sldChg chg="modSp mod">
        <pc:chgData name="Inga Gavena" userId="3b48c016ea0d2a44" providerId="LiveId" clId="{D28D67D3-C41F-4D6B-A5D7-4113289F6F5D}" dt="2024-05-28T17:52:35.131" v="527" actId="27636"/>
        <pc:sldMkLst>
          <pc:docMk/>
          <pc:sldMk cId="2962698013" sldId="257"/>
        </pc:sldMkLst>
        <pc:spChg chg="mod">
          <ac:chgData name="Inga Gavena" userId="3b48c016ea0d2a44" providerId="LiveId" clId="{D28D67D3-C41F-4D6B-A5D7-4113289F6F5D}" dt="2024-05-28T17:52:35.131" v="527" actId="27636"/>
          <ac:spMkLst>
            <pc:docMk/>
            <pc:sldMk cId="2962698013" sldId="257"/>
            <ac:spMk id="3" creationId="{00000000-0000-0000-0000-000000000000}"/>
          </ac:spMkLst>
        </pc:spChg>
      </pc:sldChg>
      <pc:sldChg chg="modSp mod">
        <pc:chgData name="Inga Gavena" userId="3b48c016ea0d2a44" providerId="LiveId" clId="{D28D67D3-C41F-4D6B-A5D7-4113289F6F5D}" dt="2024-05-28T17:21:44.206" v="119" actId="6549"/>
        <pc:sldMkLst>
          <pc:docMk/>
          <pc:sldMk cId="317810839" sldId="258"/>
        </pc:sldMkLst>
        <pc:spChg chg="mod">
          <ac:chgData name="Inga Gavena" userId="3b48c016ea0d2a44" providerId="LiveId" clId="{D28D67D3-C41F-4D6B-A5D7-4113289F6F5D}" dt="2024-05-28T17:21:44.206" v="119" actId="6549"/>
          <ac:spMkLst>
            <pc:docMk/>
            <pc:sldMk cId="317810839" sldId="258"/>
            <ac:spMk id="3" creationId="{00000000-0000-0000-0000-000000000000}"/>
          </ac:spMkLst>
        </pc:spChg>
      </pc:sldChg>
      <pc:sldChg chg="modSp mod">
        <pc:chgData name="Inga Gavena" userId="3b48c016ea0d2a44" providerId="LiveId" clId="{D28D67D3-C41F-4D6B-A5D7-4113289F6F5D}" dt="2024-05-28T17:41:12.963" v="463" actId="6549"/>
        <pc:sldMkLst>
          <pc:docMk/>
          <pc:sldMk cId="3266833864" sldId="259"/>
        </pc:sldMkLst>
        <pc:spChg chg="mod">
          <ac:chgData name="Inga Gavena" userId="3b48c016ea0d2a44" providerId="LiveId" clId="{D28D67D3-C41F-4D6B-A5D7-4113289F6F5D}" dt="2024-05-28T17:41:12.963" v="463" actId="6549"/>
          <ac:spMkLst>
            <pc:docMk/>
            <pc:sldMk cId="3266833864" sldId="259"/>
            <ac:spMk id="3" creationId="{00000000-0000-0000-0000-000000000000}"/>
          </ac:spMkLst>
        </pc:spChg>
      </pc:sldChg>
      <pc:sldChg chg="modSp mod">
        <pc:chgData name="Inga Gavena" userId="3b48c016ea0d2a44" providerId="LiveId" clId="{D28D67D3-C41F-4D6B-A5D7-4113289F6F5D}" dt="2024-05-28T17:47:37.932" v="492"/>
        <pc:sldMkLst>
          <pc:docMk/>
          <pc:sldMk cId="860407167" sldId="340"/>
        </pc:sldMkLst>
        <pc:spChg chg="mod">
          <ac:chgData name="Inga Gavena" userId="3b48c016ea0d2a44" providerId="LiveId" clId="{D28D67D3-C41F-4D6B-A5D7-4113289F6F5D}" dt="2024-05-28T17:47:37.932" v="492"/>
          <ac:spMkLst>
            <pc:docMk/>
            <pc:sldMk cId="860407167" sldId="340"/>
            <ac:spMk id="3" creationId="{00000000-0000-0000-0000-000000000000}"/>
          </ac:spMkLst>
        </pc:spChg>
      </pc:sldChg>
      <pc:sldChg chg="modSp mod">
        <pc:chgData name="Inga Gavena" userId="3b48c016ea0d2a44" providerId="LiveId" clId="{D28D67D3-C41F-4D6B-A5D7-4113289F6F5D}" dt="2024-05-28T17:47:59.524" v="508" actId="20577"/>
        <pc:sldMkLst>
          <pc:docMk/>
          <pc:sldMk cId="4057490136" sldId="347"/>
        </pc:sldMkLst>
        <pc:spChg chg="mod">
          <ac:chgData name="Inga Gavena" userId="3b48c016ea0d2a44" providerId="LiveId" clId="{D28D67D3-C41F-4D6B-A5D7-4113289F6F5D}" dt="2024-05-28T17:47:59.524" v="508" actId="20577"/>
          <ac:spMkLst>
            <pc:docMk/>
            <pc:sldMk cId="4057490136" sldId="347"/>
            <ac:spMk id="3" creationId="{00000000-0000-0000-0000-000000000000}"/>
          </ac:spMkLst>
        </pc:spChg>
      </pc:sldChg>
      <pc:sldChg chg="modSp mod">
        <pc:chgData name="Inga Gavena" userId="3b48c016ea0d2a44" providerId="LiveId" clId="{D28D67D3-C41F-4D6B-A5D7-4113289F6F5D}" dt="2024-05-28T17:49:45.087" v="525" actId="20577"/>
        <pc:sldMkLst>
          <pc:docMk/>
          <pc:sldMk cId="4205274232" sldId="356"/>
        </pc:sldMkLst>
        <pc:spChg chg="mod">
          <ac:chgData name="Inga Gavena" userId="3b48c016ea0d2a44" providerId="LiveId" clId="{D28D67D3-C41F-4D6B-A5D7-4113289F6F5D}" dt="2024-05-28T17:49:45.087" v="525" actId="20577"/>
          <ac:spMkLst>
            <pc:docMk/>
            <pc:sldMk cId="4205274232" sldId="356"/>
            <ac:spMk id="3" creationId="{00000000-0000-0000-0000-000000000000}"/>
          </ac:spMkLst>
        </pc:spChg>
      </pc:sldChg>
      <pc:sldChg chg="modSp mod">
        <pc:chgData name="Inga Gavena" userId="3b48c016ea0d2a44" providerId="LiveId" clId="{D28D67D3-C41F-4D6B-A5D7-4113289F6F5D}" dt="2024-05-28T17:13:34.422" v="1"/>
        <pc:sldMkLst>
          <pc:docMk/>
          <pc:sldMk cId="3599370242" sldId="359"/>
        </pc:sldMkLst>
        <pc:spChg chg="mod">
          <ac:chgData name="Inga Gavena" userId="3b48c016ea0d2a44" providerId="LiveId" clId="{D28D67D3-C41F-4D6B-A5D7-4113289F6F5D}" dt="2024-05-28T17:13:34.422" v="1"/>
          <ac:spMkLst>
            <pc:docMk/>
            <pc:sldMk cId="3599370242" sldId="359"/>
            <ac:spMk id="2" creationId="{00000000-0000-0000-0000-000000000000}"/>
          </ac:spMkLst>
        </pc:spChg>
      </pc:sldChg>
      <pc:sldChg chg="addSp modSp mod">
        <pc:chgData name="Inga Gavena" userId="3b48c016ea0d2a44" providerId="LiveId" clId="{D28D67D3-C41F-4D6B-A5D7-4113289F6F5D}" dt="2024-05-28T17:30:41.820" v="170" actId="6549"/>
        <pc:sldMkLst>
          <pc:docMk/>
          <pc:sldMk cId="141620458" sldId="360"/>
        </pc:sldMkLst>
        <pc:spChg chg="mod">
          <ac:chgData name="Inga Gavena" userId="3b48c016ea0d2a44" providerId="LiveId" clId="{D28D67D3-C41F-4D6B-A5D7-4113289F6F5D}" dt="2024-05-28T17:30:41.820" v="170" actId="6549"/>
          <ac:spMkLst>
            <pc:docMk/>
            <pc:sldMk cId="141620458" sldId="360"/>
            <ac:spMk id="3" creationId="{00000000-0000-0000-0000-000000000000}"/>
          </ac:spMkLst>
        </pc:spChg>
        <pc:picChg chg="add">
          <ac:chgData name="Inga Gavena" userId="3b48c016ea0d2a44" providerId="LiveId" clId="{D28D67D3-C41F-4D6B-A5D7-4113289F6F5D}" dt="2024-05-28T17:29:31.173" v="153"/>
          <ac:picMkLst>
            <pc:docMk/>
            <pc:sldMk cId="141620458" sldId="360"/>
            <ac:picMk id="1026" creationId="{414FC1BA-B0F5-7838-1644-24DE44F102F2}"/>
          </ac:picMkLst>
        </pc:picChg>
      </pc:sldChg>
      <pc:sldChg chg="modSp mod">
        <pc:chgData name="Inga Gavena" userId="3b48c016ea0d2a44" providerId="LiveId" clId="{D28D67D3-C41F-4D6B-A5D7-4113289F6F5D}" dt="2024-05-28T17:44:57.108" v="477" actId="20577"/>
        <pc:sldMkLst>
          <pc:docMk/>
          <pc:sldMk cId="2245678707" sldId="361"/>
        </pc:sldMkLst>
        <pc:spChg chg="mod">
          <ac:chgData name="Inga Gavena" userId="3b48c016ea0d2a44" providerId="LiveId" clId="{D28D67D3-C41F-4D6B-A5D7-4113289F6F5D}" dt="2024-05-28T17:44:57.108" v="477" actId="20577"/>
          <ac:spMkLst>
            <pc:docMk/>
            <pc:sldMk cId="2245678707" sldId="361"/>
            <ac:spMk id="3" creationId="{00000000-0000-0000-0000-000000000000}"/>
          </ac:spMkLst>
        </pc:spChg>
      </pc:sldChg>
      <pc:sldChg chg="addSp delSp modSp del mod">
        <pc:chgData name="Inga Gavena" userId="3b48c016ea0d2a44" providerId="LiveId" clId="{D28D67D3-C41F-4D6B-A5D7-4113289F6F5D}" dt="2024-05-28T17:30:55.720" v="171" actId="47"/>
        <pc:sldMkLst>
          <pc:docMk/>
          <pc:sldMk cId="2213432173" sldId="365"/>
        </pc:sldMkLst>
        <pc:picChg chg="add mod">
          <ac:chgData name="Inga Gavena" userId="3b48c016ea0d2a44" providerId="LiveId" clId="{D28D67D3-C41F-4D6B-A5D7-4113289F6F5D}" dt="2024-05-28T17:25:39.096" v="144" actId="14100"/>
          <ac:picMkLst>
            <pc:docMk/>
            <pc:sldMk cId="2213432173" sldId="365"/>
            <ac:picMk id="2" creationId="{AB87E6B1-ACCF-F634-212A-CBB222A96C85}"/>
          </ac:picMkLst>
        </pc:picChg>
        <pc:picChg chg="add del">
          <ac:chgData name="Inga Gavena" userId="3b48c016ea0d2a44" providerId="LiveId" clId="{D28D67D3-C41F-4D6B-A5D7-4113289F6F5D}" dt="2024-05-28T17:25:39.591" v="145" actId="21"/>
          <ac:picMkLst>
            <pc:docMk/>
            <pc:sldMk cId="2213432173" sldId="365"/>
            <ac:picMk id="4" creationId="{D5484EF9-2C47-62AC-E747-877EE6F36AB6}"/>
          </ac:picMkLst>
        </pc:picChg>
      </pc:sldChg>
      <pc:sldChg chg="modSp mod">
        <pc:chgData name="Inga Gavena" userId="3b48c016ea0d2a44" providerId="LiveId" clId="{D28D67D3-C41F-4D6B-A5D7-4113289F6F5D}" dt="2024-05-28T17:38:17.683" v="444" actId="27636"/>
        <pc:sldMkLst>
          <pc:docMk/>
          <pc:sldMk cId="469993443" sldId="369"/>
        </pc:sldMkLst>
        <pc:spChg chg="mod">
          <ac:chgData name="Inga Gavena" userId="3b48c016ea0d2a44" providerId="LiveId" clId="{D28D67D3-C41F-4D6B-A5D7-4113289F6F5D}" dt="2024-05-28T17:22:00.091" v="133" actId="20577"/>
          <ac:spMkLst>
            <pc:docMk/>
            <pc:sldMk cId="469993443" sldId="369"/>
            <ac:spMk id="2" creationId="{7EB2AAA0-C356-5D7D-66F1-A2B88540247A}"/>
          </ac:spMkLst>
        </pc:spChg>
        <pc:spChg chg="mod">
          <ac:chgData name="Inga Gavena" userId="3b48c016ea0d2a44" providerId="LiveId" clId="{D28D67D3-C41F-4D6B-A5D7-4113289F6F5D}" dt="2024-05-28T17:38:17.683" v="444" actId="27636"/>
          <ac:spMkLst>
            <pc:docMk/>
            <pc:sldMk cId="469993443" sldId="369"/>
            <ac:spMk id="3" creationId="{A6B13CD8-8158-CAED-84B4-D6A434E5946C}"/>
          </ac:spMkLst>
        </pc:spChg>
      </pc:sldChg>
      <pc:sldChg chg="new del">
        <pc:chgData name="Inga Gavena" userId="3b48c016ea0d2a44" providerId="LiveId" clId="{D28D67D3-C41F-4D6B-A5D7-4113289F6F5D}" dt="2024-05-28T17:27:57.175" v="152" actId="47"/>
        <pc:sldMkLst>
          <pc:docMk/>
          <pc:sldMk cId="1137425257" sldId="371"/>
        </pc:sldMkLst>
      </pc:sldChg>
      <pc:sldChg chg="addSp new">
        <pc:chgData name="Inga Gavena" userId="3b48c016ea0d2a44" providerId="LiveId" clId="{D28D67D3-C41F-4D6B-A5D7-4113289F6F5D}" dt="2024-05-28T17:27:50.637" v="151"/>
        <pc:sldMkLst>
          <pc:docMk/>
          <pc:sldMk cId="3672441702" sldId="372"/>
        </pc:sldMkLst>
        <pc:picChg chg="add">
          <ac:chgData name="Inga Gavena" userId="3b48c016ea0d2a44" providerId="LiveId" clId="{D28D67D3-C41F-4D6B-A5D7-4113289F6F5D}" dt="2024-05-28T17:27:50.637" v="151"/>
          <ac:picMkLst>
            <pc:docMk/>
            <pc:sldMk cId="3672441702" sldId="372"/>
            <ac:picMk id="2" creationId="{EBB1D04E-67C5-E4A6-D32E-C56F796906F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fld id="{F68E4F34-18E6-4257-A011-5898B0B0B247}" type="datetimeFigureOut">
              <a:rPr lang="lv-LV" smtClean="0"/>
              <a:t>28.05.2024</a:t>
            </a:fld>
            <a:endParaRPr lang="lv-LV"/>
          </a:p>
        </p:txBody>
      </p:sp>
      <p:sp>
        <p:nvSpPr>
          <p:cNvPr id="4" name="Footer Placeholder 3"/>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C5501E9F-CB70-43FC-8E5E-F90E193CA8F5}" type="slidenum">
              <a:rPr lang="lv-LV" smtClean="0"/>
              <a:t>‹#›</a:t>
            </a:fld>
            <a:endParaRPr lang="lv-LV"/>
          </a:p>
        </p:txBody>
      </p:sp>
    </p:spTree>
    <p:extLst>
      <p:ext uri="{BB962C8B-B14F-4D97-AF65-F5344CB8AC3E}">
        <p14:creationId xmlns:p14="http://schemas.microsoft.com/office/powerpoint/2010/main" val="35868716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5885EC54-3A55-4E63-9F82-2F1CEC3B97E5}" type="datetimeFigureOut">
              <a:rPr lang="lv-LV" smtClean="0"/>
              <a:t>28.05.2024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926201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5885EC54-3A55-4E63-9F82-2F1CEC3B97E5}" type="datetimeFigureOut">
              <a:rPr lang="lv-LV" smtClean="0"/>
              <a:t>28.05.2024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331262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5885EC54-3A55-4E63-9F82-2F1CEC3B97E5}" type="datetimeFigureOut">
              <a:rPr lang="lv-LV" smtClean="0"/>
              <a:t>28.05.2024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3351615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5885EC54-3A55-4E63-9F82-2F1CEC3B97E5}" type="datetimeFigureOut">
              <a:rPr lang="lv-LV" smtClean="0"/>
              <a:t>28.05.2024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445184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85EC54-3A55-4E63-9F82-2F1CEC3B97E5}" type="datetimeFigureOut">
              <a:rPr lang="lv-LV" smtClean="0"/>
              <a:t>28.05.2024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2602069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5885EC54-3A55-4E63-9F82-2F1CEC3B97E5}" type="datetimeFigureOut">
              <a:rPr lang="lv-LV" smtClean="0"/>
              <a:t>28.05.2024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381274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5885EC54-3A55-4E63-9F82-2F1CEC3B97E5}" type="datetimeFigureOut">
              <a:rPr lang="lv-LV" smtClean="0"/>
              <a:t>28.05.2024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3242311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5885EC54-3A55-4E63-9F82-2F1CEC3B97E5}" type="datetimeFigureOut">
              <a:rPr lang="lv-LV" smtClean="0"/>
              <a:t>28.05.2024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3254195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5EC54-3A55-4E63-9F82-2F1CEC3B97E5}" type="datetimeFigureOut">
              <a:rPr lang="lv-LV" smtClean="0"/>
              <a:t>28.05.2024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151712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85EC54-3A55-4E63-9F82-2F1CEC3B97E5}" type="datetimeFigureOut">
              <a:rPr lang="lv-LV" smtClean="0"/>
              <a:t>28.05.2024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1472856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85EC54-3A55-4E63-9F82-2F1CEC3B97E5}" type="datetimeFigureOut">
              <a:rPr lang="lv-LV" smtClean="0"/>
              <a:t>28.05.2024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3572C22-BB4D-4AF2-B896-2B5990B90F10}" type="slidenum">
              <a:rPr lang="lv-LV" smtClean="0"/>
              <a:t>‹#›</a:t>
            </a:fld>
            <a:endParaRPr lang="lv-LV"/>
          </a:p>
        </p:txBody>
      </p:sp>
    </p:spTree>
    <p:extLst>
      <p:ext uri="{BB962C8B-B14F-4D97-AF65-F5344CB8AC3E}">
        <p14:creationId xmlns:p14="http://schemas.microsoft.com/office/powerpoint/2010/main" val="154824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5EC54-3A55-4E63-9F82-2F1CEC3B97E5}" type="datetimeFigureOut">
              <a:rPr lang="lv-LV" smtClean="0"/>
              <a:t>28.05.2024</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72C22-BB4D-4AF2-B896-2B5990B90F10}" type="slidenum">
              <a:rPr lang="lv-LV" smtClean="0"/>
              <a:t>‹#›</a:t>
            </a:fld>
            <a:endParaRPr lang="lv-LV"/>
          </a:p>
        </p:txBody>
      </p:sp>
    </p:spTree>
    <p:extLst>
      <p:ext uri="{BB962C8B-B14F-4D97-AF65-F5344CB8AC3E}">
        <p14:creationId xmlns:p14="http://schemas.microsoft.com/office/powerpoint/2010/main" val="3191174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lv-LV" sz="4000" b="1" dirty="0">
                <a:latin typeface="+mn-lt"/>
              </a:rPr>
              <a:t>SIA “DSG Karjeri”</a:t>
            </a:r>
            <a:br>
              <a:rPr lang="en-US" sz="4000" b="1" dirty="0">
                <a:latin typeface="+mn-lt"/>
              </a:rPr>
            </a:br>
            <a:r>
              <a:rPr lang="lv-LV" sz="4000" b="1" dirty="0">
                <a:latin typeface="+mn-lt"/>
              </a:rPr>
              <a:t>paredzētās darbības</a:t>
            </a:r>
            <a:br>
              <a:rPr lang="lv-LV" sz="4000" b="1" dirty="0">
                <a:latin typeface="+mn-lt"/>
              </a:rPr>
            </a:br>
            <a:r>
              <a:rPr lang="lv-LV" sz="4000" b="1" dirty="0">
                <a:latin typeface="+mn-lt"/>
              </a:rPr>
              <a:t>„Derīgā izrakteņa (dolomīta) ieguve atradnē Iecava II” </a:t>
            </a:r>
            <a:r>
              <a:rPr lang="lv-LV" sz="4000" b="1" dirty="0" err="1">
                <a:latin typeface="+mn-lt"/>
              </a:rPr>
              <a:t>Salgales</a:t>
            </a:r>
            <a:r>
              <a:rPr lang="lv-LV" sz="4000" b="1" dirty="0">
                <a:latin typeface="+mn-lt"/>
              </a:rPr>
              <a:t> pagastā, Jelgavas novadā</a:t>
            </a:r>
          </a:p>
        </p:txBody>
      </p:sp>
      <p:sp>
        <p:nvSpPr>
          <p:cNvPr id="3" name="Text Placeholder 2"/>
          <p:cNvSpPr>
            <a:spLocks noGrp="1"/>
          </p:cNvSpPr>
          <p:nvPr>
            <p:ph type="body" idx="1"/>
          </p:nvPr>
        </p:nvSpPr>
        <p:spPr/>
        <p:txBody>
          <a:bodyPr>
            <a:normAutofit fontScale="92500" lnSpcReduction="20000"/>
          </a:bodyPr>
          <a:lstStyle/>
          <a:p>
            <a:pPr algn="ctr"/>
            <a:r>
              <a:rPr lang="lv-LV" sz="3600" b="1" dirty="0">
                <a:solidFill>
                  <a:srgbClr val="00133A"/>
                </a:solidFill>
              </a:rPr>
              <a:t>Ietekmes uz vidi novērtējuma procesa</a:t>
            </a:r>
          </a:p>
          <a:p>
            <a:pPr algn="ctr"/>
            <a:r>
              <a:rPr lang="lv-LV" sz="3600" b="1" dirty="0">
                <a:solidFill>
                  <a:srgbClr val="00133A"/>
                </a:solidFill>
              </a:rPr>
              <a:t>Sākotnējā sabiedriskā apspriešana</a:t>
            </a:r>
          </a:p>
          <a:p>
            <a:pPr algn="ctr"/>
            <a:r>
              <a:rPr lang="lv-LV" sz="3600" b="1" dirty="0">
                <a:solidFill>
                  <a:srgbClr val="00133A"/>
                </a:solidFill>
              </a:rPr>
              <a:t>Vides eksperte </a:t>
            </a:r>
            <a:r>
              <a:rPr lang="lv-LV" sz="3600" b="1">
                <a:solidFill>
                  <a:srgbClr val="00133A"/>
                </a:solidFill>
              </a:rPr>
              <a:t>Inga Gavena</a:t>
            </a:r>
            <a:endParaRPr lang="lv-LV" sz="3600" b="1" dirty="0">
              <a:solidFill>
                <a:srgbClr val="00133A"/>
              </a:solidFill>
            </a:endParaRPr>
          </a:p>
        </p:txBody>
      </p:sp>
      <p:pic>
        <p:nvPicPr>
          <p:cNvPr id="4" name="Picture 3">
            <a:extLst>
              <a:ext uri="{FF2B5EF4-FFF2-40B4-BE49-F238E27FC236}">
                <a16:creationId xmlns:a16="http://schemas.microsoft.com/office/drawing/2014/main" id="{929243BB-1737-284F-9AF9-0679D167F733}"/>
              </a:ext>
            </a:extLst>
          </p:cNvPr>
          <p:cNvPicPr>
            <a:picLocks noChangeAspect="1"/>
          </p:cNvPicPr>
          <p:nvPr/>
        </p:nvPicPr>
        <p:blipFill>
          <a:blip r:embed="rId2"/>
          <a:stretch>
            <a:fillRect/>
          </a:stretch>
        </p:blipFill>
        <p:spPr>
          <a:xfrm>
            <a:off x="1753386" y="347616"/>
            <a:ext cx="1300899" cy="1691170"/>
          </a:xfrm>
          <a:prstGeom prst="rect">
            <a:avLst/>
          </a:prstGeom>
        </p:spPr>
      </p:pic>
    </p:spTree>
    <p:extLst>
      <p:ext uri="{BB962C8B-B14F-4D97-AF65-F5344CB8AC3E}">
        <p14:creationId xmlns:p14="http://schemas.microsoft.com/office/powerpoint/2010/main" val="3599370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effectLst>
                  <a:outerShdw blurRad="38100" dist="38100" dir="2700000" algn="tl">
                    <a:srgbClr val="000000">
                      <a:alpha val="43137"/>
                    </a:srgbClr>
                  </a:outerShdw>
                </a:effectLst>
              </a:rPr>
              <a:t>Teritorijas sagatavošana ieguvei</a:t>
            </a:r>
          </a:p>
        </p:txBody>
      </p:sp>
      <p:sp>
        <p:nvSpPr>
          <p:cNvPr id="3" name="Content Placeholder 2"/>
          <p:cNvSpPr>
            <a:spLocks noGrp="1"/>
          </p:cNvSpPr>
          <p:nvPr>
            <p:ph idx="1"/>
          </p:nvPr>
        </p:nvSpPr>
        <p:spPr/>
        <p:txBody>
          <a:bodyPr>
            <a:normAutofit lnSpcReduction="10000"/>
          </a:bodyPr>
          <a:lstStyle/>
          <a:p>
            <a:r>
              <a:rPr lang="lv-LV" dirty="0"/>
              <a:t>Derīgā izrakteņa ieguves karjera teritorijas sagatavošanai un derīgā izrakteņa ieguvei normatīvajos aktos noteiktajā kārtībā tiks izstrādāts derīgo izrakteņu ieguves un ieguves vietas rekultivācijas tehniskais projekts, kas tiks akceptēts atbildīgajās valsts un pašvaldības institūcijās. </a:t>
            </a:r>
          </a:p>
          <a:p>
            <a:r>
              <a:rPr lang="lv-LV" dirty="0"/>
              <a:t>Ieguves vietas sagatavošana ekspluatācijai ietver:</a:t>
            </a:r>
          </a:p>
          <a:p>
            <a:pPr lvl="1"/>
            <a:r>
              <a:rPr lang="lv-LV" dirty="0"/>
              <a:t>Karjera teritorijas robežu nospraušanu dabā un iežogošanu</a:t>
            </a:r>
          </a:p>
          <a:p>
            <a:pPr lvl="1"/>
            <a:r>
              <a:rPr lang="lv-LV" dirty="0"/>
              <a:t>Atmežošanu;</a:t>
            </a:r>
          </a:p>
          <a:p>
            <a:pPr lvl="1"/>
            <a:r>
              <a:rPr lang="lv-LV" dirty="0"/>
              <a:t>Augsnes un segkārtas noņemšanu, tās novietošanu, uzglabāšanu  vaļņu ap ieguves vietu veidā;</a:t>
            </a:r>
          </a:p>
          <a:p>
            <a:pPr lvl="1"/>
            <a:r>
              <a:rPr lang="lv-LV" dirty="0"/>
              <a:t>Tehnoloģiskā laukuma izveidi; </a:t>
            </a:r>
          </a:p>
          <a:p>
            <a:pPr lvl="1"/>
            <a:r>
              <a:rPr lang="lv-LV" dirty="0"/>
              <a:t>Karjera ūdens savākšanas, attīrīšanas un novadīšanas sistēmas izveidi;</a:t>
            </a:r>
          </a:p>
          <a:p>
            <a:pPr lvl="1"/>
            <a:endParaRPr lang="lv-LV" dirty="0"/>
          </a:p>
        </p:txBody>
      </p:sp>
    </p:spTree>
    <p:extLst>
      <p:ext uri="{BB962C8B-B14F-4D97-AF65-F5344CB8AC3E}">
        <p14:creationId xmlns:p14="http://schemas.microsoft.com/office/powerpoint/2010/main" val="3025078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effectLst>
                  <a:outerShdw blurRad="38100" dist="38100" dir="2700000" algn="tl">
                    <a:srgbClr val="000000">
                      <a:alpha val="43137"/>
                    </a:srgbClr>
                  </a:outerShdw>
                </a:effectLst>
              </a:rPr>
              <a:t>Segkārtas noņemšana</a:t>
            </a:r>
          </a:p>
        </p:txBody>
      </p:sp>
      <p:sp>
        <p:nvSpPr>
          <p:cNvPr id="3" name="Content Placeholder 2"/>
          <p:cNvSpPr>
            <a:spLocks noGrp="1"/>
          </p:cNvSpPr>
          <p:nvPr>
            <p:ph idx="1"/>
          </p:nvPr>
        </p:nvSpPr>
        <p:spPr/>
        <p:txBody>
          <a:bodyPr>
            <a:normAutofit fontScale="92500" lnSpcReduction="10000"/>
          </a:bodyPr>
          <a:lstStyle/>
          <a:p>
            <a:pPr marL="0" indent="0">
              <a:buNone/>
            </a:pPr>
            <a:r>
              <a:rPr lang="lv-LV" dirty="0"/>
              <a:t>Segkārtas noņemšana detalizēti tiks plānota tehniskajā projektā. Taču jebkurā gadījumā tiks ievēroti šādi nosacījumi:</a:t>
            </a:r>
          </a:p>
          <a:p>
            <a:pPr marL="0" indent="0">
              <a:buNone/>
            </a:pPr>
            <a:r>
              <a:rPr lang="lv-LV" dirty="0"/>
              <a:t>1. Segkārta tiks noņemta pakāpeniski – ik gadus ieguvei paredzētajai teritorijai;</a:t>
            </a:r>
          </a:p>
          <a:p>
            <a:pPr marL="0" indent="0">
              <a:buNone/>
            </a:pPr>
            <a:r>
              <a:rPr lang="lv-LV" dirty="0"/>
              <a:t>2. Auglīgās augsnes slānis tiks nošķūrēts ar buldozeru un uzglabāts atsevišķās krautnēs, esošā zemes īpašuma robežās, veidojot vaļņus pa karjera perimetru, tādējādi samazinot trokšņa traucējumus un putekļu izplatību. Teritorijas rekultivācijas laikā tā tiks izmantota karjera ūdenstilpju krastu apzaļumošanas darbiem. </a:t>
            </a:r>
          </a:p>
          <a:p>
            <a:pPr marL="0" indent="0">
              <a:buNone/>
            </a:pPr>
            <a:r>
              <a:rPr lang="lv-LV" dirty="0"/>
              <a:t>3. Pārējo dolomīta segkārtu veidojošo grunti – arī derīgo izrakteni smilti noraks vienā </a:t>
            </a:r>
            <a:r>
              <a:rPr lang="lv-LV" dirty="0" err="1"/>
              <a:t>kāplē</a:t>
            </a:r>
            <a:r>
              <a:rPr lang="lv-LV" dirty="0"/>
              <a:t> un uzlabās krautnēs, daļēji iespējams realizēs.</a:t>
            </a:r>
          </a:p>
          <a:p>
            <a:endParaRPr lang="lv-LV" dirty="0"/>
          </a:p>
        </p:txBody>
      </p:sp>
    </p:spTree>
    <p:extLst>
      <p:ext uri="{BB962C8B-B14F-4D97-AF65-F5344CB8AC3E}">
        <p14:creationId xmlns:p14="http://schemas.microsoft.com/office/powerpoint/2010/main" val="2668890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effectLst>
                  <a:outerShdw blurRad="38100" dist="38100" dir="2700000" algn="tl">
                    <a:srgbClr val="000000">
                      <a:alpha val="43137"/>
                    </a:srgbClr>
                  </a:outerShdw>
                </a:effectLst>
              </a:rPr>
              <a:t>Dolomīta ieguves darbi</a:t>
            </a:r>
          </a:p>
        </p:txBody>
      </p:sp>
      <p:sp>
        <p:nvSpPr>
          <p:cNvPr id="3" name="Content Placeholder 2"/>
          <p:cNvSpPr>
            <a:spLocks noGrp="1"/>
          </p:cNvSpPr>
          <p:nvPr>
            <p:ph idx="1"/>
          </p:nvPr>
        </p:nvSpPr>
        <p:spPr/>
        <p:txBody>
          <a:bodyPr>
            <a:normAutofit lnSpcReduction="10000"/>
          </a:bodyPr>
          <a:lstStyle/>
          <a:p>
            <a:r>
              <a:rPr lang="lv-LV" dirty="0"/>
              <a:t>Dolomīta dabiskā saguluma slāņa uzirdināšana:</a:t>
            </a:r>
          </a:p>
          <a:p>
            <a:pPr lvl="1"/>
            <a:r>
              <a:rPr lang="lv-LV" dirty="0"/>
              <a:t> izmantojot spridzināšanas metodi. Paredzēts izmantot vertikālo urbumu  lādiņu metodi, ar </a:t>
            </a:r>
            <a:r>
              <a:rPr lang="lv-LV" dirty="0" err="1"/>
              <a:t>daudzrindu</a:t>
            </a:r>
            <a:r>
              <a:rPr lang="lv-LV" dirty="0"/>
              <a:t> urbumu izvietojumu. Pielietojot īslaicīgi palēninātās ierosmes spridzināšanas shēmu, būtiski tiek samazināti trokšņu traucējumi un vibrācijas, jo sprādzieni urbumos notiek nevis vienlaicīgi, bet ar laika nobīdi, pakāpeniski. Tādējādi reāli troksni un vibrācijas izraisa sprādziens  1 – 5  urbumos, nevis visos urbumos vienlaicīgi. Sprādziena rezultātā dolomīts nelielā teritorijā tiek sadalīts bluķos un šķembās.</a:t>
            </a:r>
          </a:p>
          <a:p>
            <a:pPr lvl="1"/>
            <a:r>
              <a:rPr lang="lv-LV" dirty="0"/>
              <a:t>Izmantojot mehāniskās irdināšanas metodi ar traktoru un hidraulisko kaltu.</a:t>
            </a:r>
          </a:p>
          <a:p>
            <a:r>
              <a:rPr lang="lv-LV" dirty="0"/>
              <a:t>Uzirdinātais derīgais materiāls tiek savākts un, izmantojot frontālo iekrāvēju vai ekskavatoru, nogādāts mobilajā apstrādes kompleksā atradnes teritorijā, maksimāli tuvu ieguves vietai. </a:t>
            </a:r>
          </a:p>
        </p:txBody>
      </p:sp>
    </p:spTree>
    <p:extLst>
      <p:ext uri="{BB962C8B-B14F-4D97-AF65-F5344CB8AC3E}">
        <p14:creationId xmlns:p14="http://schemas.microsoft.com/office/powerpoint/2010/main" val="665049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effectLst>
                  <a:outerShdw blurRad="38100" dist="38100" dir="2700000" algn="tl">
                    <a:srgbClr val="000000">
                      <a:alpha val="43137"/>
                    </a:srgbClr>
                  </a:outerShdw>
                </a:effectLst>
              </a:rPr>
              <a:t>Karjera ūdens atsūknēšanas un novadīšanas sistēma</a:t>
            </a:r>
          </a:p>
        </p:txBody>
      </p:sp>
      <p:sp>
        <p:nvSpPr>
          <p:cNvPr id="3" name="Content Placeholder 2"/>
          <p:cNvSpPr>
            <a:spLocks noGrp="1"/>
          </p:cNvSpPr>
          <p:nvPr>
            <p:ph idx="1"/>
          </p:nvPr>
        </p:nvSpPr>
        <p:spPr/>
        <p:txBody>
          <a:bodyPr>
            <a:normAutofit fontScale="77500" lnSpcReduction="20000"/>
          </a:bodyPr>
          <a:lstStyle/>
          <a:p>
            <a:r>
              <a:rPr lang="lv-LV" dirty="0"/>
              <a:t>Dolomīta ieguve tiks veikta virs un zem pazemes ūdens līmeņa, veicot pazemes ūdens līmeņa pazemināšanu. Karjera ūdeņus veido dabiski tīri kvartāra ūdens horizontu un </a:t>
            </a:r>
            <a:r>
              <a:rPr lang="lv-LV" dirty="0" err="1"/>
              <a:t>Augšdevona</a:t>
            </a:r>
            <a:r>
              <a:rPr lang="lv-LV" dirty="0"/>
              <a:t> </a:t>
            </a:r>
            <a:r>
              <a:rPr lang="lv-LV" dirty="0" err="1"/>
              <a:t>Stipinu</a:t>
            </a:r>
            <a:r>
              <a:rPr lang="lv-LV" dirty="0"/>
              <a:t> svītas ūdens horizonta ūdeņi.  </a:t>
            </a:r>
          </a:p>
          <a:p>
            <a:r>
              <a:rPr lang="lv-LV" dirty="0"/>
              <a:t>Straujā noplūde karjera bortos un ieguves process ūdeņus uzduļķo, tajos nonāk dolomīta miltu un māla daļiņas, kuras ūdens plūsma izskalo no iežiem. </a:t>
            </a:r>
          </a:p>
          <a:p>
            <a:r>
              <a:rPr lang="lv-LV" dirty="0"/>
              <a:t>Tādējādi karjera ūdeņu piesārņojumu rada dabiskas suspendētās vielas, kas karjera ūdeņos nonāk dolomīta ieguves procesā. Optimāla šādu ūdeņu attīrīšana veicama filtrācijas vai sedimentācijas ceļā izveidojot </a:t>
            </a:r>
            <a:r>
              <a:rPr lang="lv-LV" dirty="0" err="1"/>
              <a:t>vairākpakāpju</a:t>
            </a:r>
            <a:r>
              <a:rPr lang="lv-LV" dirty="0"/>
              <a:t> sedimentācijas sistēmu, nodrošinot suspendēto vielu </a:t>
            </a:r>
            <a:r>
              <a:rPr lang="lv-LV" dirty="0" err="1"/>
              <a:t>sedimentāciju</a:t>
            </a:r>
            <a:r>
              <a:rPr lang="lv-LV" dirty="0"/>
              <a:t>.</a:t>
            </a:r>
          </a:p>
          <a:p>
            <a:r>
              <a:rPr lang="lv-LV" dirty="0"/>
              <a:t>Atsūknējamo ūdeņu apjoms IVN procesā tiks aplēsts izmantojot matemātiskās modelēšanas metodi. </a:t>
            </a:r>
          </a:p>
          <a:p>
            <a:r>
              <a:rPr lang="lv-LV" dirty="0"/>
              <a:t>Atsūknētie ūdeņi pēc to attīrīšanas tiek novadīti meliorācijas sistēmā un pa to uz </a:t>
            </a:r>
            <a:r>
              <a:rPr lang="lv-LV" dirty="0" err="1"/>
              <a:t>Sidrabenītes</a:t>
            </a:r>
            <a:r>
              <a:rPr lang="lv-LV" dirty="0"/>
              <a:t> upi. Kā alternatīva tiks izvērtēta iespēja tos novadīt izstrādātajā karjera daļā. </a:t>
            </a:r>
          </a:p>
          <a:p>
            <a:r>
              <a:rPr lang="lv-LV" dirty="0"/>
              <a:t>Regulāri tiks veikta novadāmā ūdens un upes ūdens kvalitātes kontrole.</a:t>
            </a:r>
          </a:p>
          <a:p>
            <a:endParaRPr lang="lv-LV" dirty="0"/>
          </a:p>
          <a:p>
            <a:endParaRPr lang="lv-LV" dirty="0"/>
          </a:p>
        </p:txBody>
      </p:sp>
    </p:spTree>
    <p:extLst>
      <p:ext uri="{BB962C8B-B14F-4D97-AF65-F5344CB8AC3E}">
        <p14:creationId xmlns:p14="http://schemas.microsoft.com/office/powerpoint/2010/main" val="860407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effectLst>
                  <a:outerShdw blurRad="38100" dist="38100" dir="2700000" algn="tl">
                    <a:srgbClr val="000000">
                      <a:alpha val="43137"/>
                    </a:srgbClr>
                  </a:outerShdw>
                </a:effectLst>
              </a:rPr>
              <a:t>Būtiskākās prognozējamās ietekmes</a:t>
            </a:r>
          </a:p>
        </p:txBody>
      </p:sp>
      <p:sp>
        <p:nvSpPr>
          <p:cNvPr id="3" name="Content Placeholder 2"/>
          <p:cNvSpPr>
            <a:spLocks noGrp="1"/>
          </p:cNvSpPr>
          <p:nvPr>
            <p:ph idx="1"/>
          </p:nvPr>
        </p:nvSpPr>
        <p:spPr/>
        <p:txBody>
          <a:bodyPr/>
          <a:lstStyle/>
          <a:p>
            <a:r>
              <a:rPr lang="lv-LV" dirty="0"/>
              <a:t>Ietekme uz pazemes ūdens režīmu;</a:t>
            </a:r>
          </a:p>
          <a:p>
            <a:r>
              <a:rPr lang="lv-LV" dirty="0"/>
              <a:t>Ietekme uz gaisa kvalitāti;</a:t>
            </a:r>
          </a:p>
          <a:p>
            <a:r>
              <a:rPr lang="lv-LV" dirty="0"/>
              <a:t>Trokšņu traucējumi;</a:t>
            </a:r>
          </a:p>
          <a:p>
            <a:r>
              <a:rPr lang="lv-LV" dirty="0"/>
              <a:t>Iespējama karjera ūdeņu ar paaugstinātu suspendēto vielu koncentrāciju nonākšana </a:t>
            </a:r>
            <a:r>
              <a:rPr lang="lv-LV" dirty="0" err="1"/>
              <a:t>Sidrabenītes</a:t>
            </a:r>
            <a:r>
              <a:rPr lang="lv-LV" dirty="0"/>
              <a:t> upē</a:t>
            </a:r>
          </a:p>
          <a:p>
            <a:pPr marL="0" indent="0">
              <a:buNone/>
            </a:pPr>
            <a:endParaRPr lang="lv-LV" dirty="0"/>
          </a:p>
        </p:txBody>
      </p:sp>
    </p:spTree>
    <p:extLst>
      <p:ext uri="{BB962C8B-B14F-4D97-AF65-F5344CB8AC3E}">
        <p14:creationId xmlns:p14="http://schemas.microsoft.com/office/powerpoint/2010/main" val="4057490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effectLst>
                  <a:outerShdw blurRad="38100" dist="38100" dir="2700000" algn="tl">
                    <a:srgbClr val="000000">
                      <a:alpha val="43137"/>
                    </a:srgbClr>
                  </a:outerShdw>
                </a:effectLst>
              </a:rPr>
              <a:t>Pasākumi ietekmju mazināšanai mazināšanai</a:t>
            </a:r>
          </a:p>
        </p:txBody>
      </p:sp>
      <p:sp>
        <p:nvSpPr>
          <p:cNvPr id="3" name="Content Placeholder 2"/>
          <p:cNvSpPr>
            <a:spLocks noGrp="1"/>
          </p:cNvSpPr>
          <p:nvPr>
            <p:ph idx="1"/>
          </p:nvPr>
        </p:nvSpPr>
        <p:spPr>
          <a:xfrm>
            <a:off x="838200" y="1477818"/>
            <a:ext cx="10515600" cy="5112763"/>
          </a:xfrm>
        </p:spPr>
        <p:txBody>
          <a:bodyPr>
            <a:normAutofit fontScale="47500" lnSpcReduction="20000"/>
          </a:bodyPr>
          <a:lstStyle/>
          <a:p>
            <a:r>
              <a:rPr lang="lv-LV" dirty="0"/>
              <a:t>Derīgo izrakteņu ieguve tiks veikta līdz krājumu aprēķina pamatnei, nodrošinot racionālu derīgo izrakteņu ieguvi;</a:t>
            </a:r>
          </a:p>
          <a:p>
            <a:r>
              <a:rPr lang="lv-LV" dirty="0"/>
              <a:t>Rekultivācijai un apzaļumošanai tiks izmantota noņemtā segkārta un augsne, tādējādi mazinot iespējamu </a:t>
            </a:r>
            <a:r>
              <a:rPr lang="lv-LV" dirty="0" err="1"/>
              <a:t>invazīvo</a:t>
            </a:r>
            <a:r>
              <a:rPr lang="lv-LV" dirty="0"/>
              <a:t> sugu izplatību ar ievestu grunti vai augsni;</a:t>
            </a:r>
          </a:p>
          <a:p>
            <a:r>
              <a:rPr lang="lv-LV" dirty="0"/>
              <a:t>Tiks laistītas brauktuves vai apstrādātas ar </a:t>
            </a:r>
            <a:r>
              <a:rPr lang="lv-LV" dirty="0" err="1"/>
              <a:t>pretputēšanas</a:t>
            </a:r>
            <a:r>
              <a:rPr lang="lv-LV" dirty="0"/>
              <a:t> maisījumu (kalcija hlorīds), lai mazinātu putekļu apjomu gaisā, izvedamā materiāla kravas tiks pārsegtas, lai vedot tās neputētu; Nepieciešamībās gadījumā derīgā materiāla krautnes tiks laistītas ar atradnē esošo ūdeni; </a:t>
            </a:r>
          </a:p>
          <a:p>
            <a:r>
              <a:rPr lang="lv-LV" dirty="0"/>
              <a:t>Lai mazinātu skaņas un putekļu izplatību ārpus atradnes teritorijas,  gar atradnes robežu tiks izvietotas </a:t>
            </a:r>
            <a:r>
              <a:rPr lang="lv-LV" dirty="0" err="1"/>
              <a:t>segkārtas</a:t>
            </a:r>
            <a:r>
              <a:rPr lang="lv-LV" dirty="0"/>
              <a:t> krautnes (vaļņi);</a:t>
            </a:r>
          </a:p>
          <a:p>
            <a:r>
              <a:rPr lang="lv-LV" dirty="0"/>
              <a:t>Darbi atradnē tiks veikti darba laikā, darba dienās, iekļaujoties intervālā no 7:00 līdz 19:00;</a:t>
            </a:r>
          </a:p>
          <a:p>
            <a:r>
              <a:rPr lang="lv-LV" dirty="0"/>
              <a:t>Sadzīves atkritumu izvešanai tiks noslēgts līgums ar attiecīgas joma uzņēmumu;</a:t>
            </a:r>
          </a:p>
          <a:p>
            <a:r>
              <a:rPr lang="lv-LV" dirty="0"/>
              <a:t>Paredzētās darbības teritorijā netiks veikts tehnisko līdzekļu remonts, avārijas gadījumos, kā arī tehnikas apkopes vai degvielas uzpildes laikā tiks izmantoti absorbējoši paklāji, lai nepieļautu vides piesārņojumu. Tehnoloģiskajā laukumā tiks uzglabāti absorbējoši materiāli un darbinieki tiks apmācīti to izmantošanai tehnisko līdzekļu avārijas gadījumos;</a:t>
            </a:r>
          </a:p>
          <a:p>
            <a:r>
              <a:rPr lang="lv-LV" dirty="0"/>
              <a:t>Atkritumu izgāztuves veidošanās nepieļaušana, tiks uzstādītas videonovērošanas kameras un barjera, lai atradnes teritorijā nevarētu iebraukt transportlīdzekļi pēc darba laika beigām;</a:t>
            </a:r>
          </a:p>
          <a:p>
            <a:r>
              <a:rPr lang="lv-LV" dirty="0"/>
              <a:t>Pēc derīgo izrakteņu izstrādes atradņu teritorijas tiks </a:t>
            </a:r>
            <a:r>
              <a:rPr lang="lv-LV" dirty="0" err="1"/>
              <a:t>rekultivētas</a:t>
            </a:r>
            <a:r>
              <a:rPr lang="lv-LV" dirty="0"/>
              <a:t> un tiks izveidotas ūdenstilpnes.</a:t>
            </a:r>
          </a:p>
          <a:p>
            <a:r>
              <a:rPr lang="lv-LV" dirty="0"/>
              <a:t>Izstrādājot derīgo izrakteņu ieguves projektu un veicot derīgo izrakteņu ieguvi tiks ievērotas IVN Ziņojumā ietvertais, normatīvajos aktos noteiktās prasības, Vides pārraudzības valsts biroja Atzinumā ietvertās prasības un rekomendācijas, derīgo izrakteņu ieguves Licences nosacījumi, saņemtie tehniskie noteikumi. </a:t>
            </a:r>
          </a:p>
          <a:p>
            <a:r>
              <a:rPr lang="lv-LV" dirty="0"/>
              <a:t>Lai mazinātu spridzināšanas radīto vibrāciju iespējamo ietekmi tiks izmantota īslaicīgi palēninātās ierosmes spridzināšanas shēma, kas būtiski samazina trokšņu traucējumus un vibrācijas, jo sprādzieni urbumos notiek nevis vienlaicīgi, bet ar laika nobīdi, pakāpeniski. Tādējādi reāli troksni un vibrācijas izraisa sprādziens  1 – 5  urbumos, nevis visos urbumos vienlaicīgi. Iedzīvotāji un pašvaldība tiks informēti par spridzināšanas darbu veikšanu vismaz 24 stundas pirms tās veikšanas.</a:t>
            </a:r>
          </a:p>
          <a:p>
            <a:r>
              <a:rPr lang="lv-LV" dirty="0"/>
              <a:t>Tiks veikts regulārs pazemes ūdens monitorings un </a:t>
            </a:r>
            <a:r>
              <a:rPr lang="lv-LV" dirty="0" err="1"/>
              <a:t>Sidrabenītes</a:t>
            </a:r>
            <a:r>
              <a:rPr lang="lv-LV" dirty="0"/>
              <a:t> upes ūdens monitorings;</a:t>
            </a:r>
          </a:p>
          <a:p>
            <a:r>
              <a:rPr lang="lv-LV" dirty="0"/>
              <a:t>Īpaša uzmanība tiks vērsta uz tuvumā esošo viensētu aizsardzību un dzīves vides kvalitātes nodrošināšanu tās iedzīvotājiem. </a:t>
            </a:r>
          </a:p>
          <a:p>
            <a:endParaRPr lang="lv-LV" dirty="0"/>
          </a:p>
        </p:txBody>
      </p:sp>
    </p:spTree>
    <p:extLst>
      <p:ext uri="{BB962C8B-B14F-4D97-AF65-F5344CB8AC3E}">
        <p14:creationId xmlns:p14="http://schemas.microsoft.com/office/powerpoint/2010/main" val="4205274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Ieguves vietas rekultivācija:</a:t>
            </a:r>
          </a:p>
        </p:txBody>
      </p:sp>
      <p:sp>
        <p:nvSpPr>
          <p:cNvPr id="3" name="Content Placeholder 2"/>
          <p:cNvSpPr>
            <a:spLocks noGrp="1"/>
          </p:cNvSpPr>
          <p:nvPr>
            <p:ph idx="1"/>
          </p:nvPr>
        </p:nvSpPr>
        <p:spPr/>
        <p:txBody>
          <a:bodyPr>
            <a:normAutofit fontScale="92500" lnSpcReduction="20000"/>
          </a:bodyPr>
          <a:lstStyle/>
          <a:p>
            <a:r>
              <a:rPr lang="lv-LV" dirty="0"/>
              <a:t>Rekultivācijas darbiem tiks izstrādāts projekts, kuru saskaņos ar atbildīgajām valsts institūcijām un pašvaldību normatīvajos aktos un zemes dzīļu izmantošanas licences nosacījumos noteiktajā kārtībā. </a:t>
            </a:r>
          </a:p>
          <a:p>
            <a:r>
              <a:rPr lang="lv-LV" dirty="0"/>
              <a:t>Ieguves vietu plānots </a:t>
            </a:r>
            <a:r>
              <a:rPr lang="lv-LV" dirty="0" err="1"/>
              <a:t>rekultivēt</a:t>
            </a:r>
            <a:r>
              <a:rPr lang="lv-LV" dirty="0"/>
              <a:t>, izveidojot ainavisku ūdenstilpi, kuru iespējams izmantot nerūpnieciskai zivju audzēšanai, rekreācijai, sporta makšķerēšanai u.c. Ūdenstilpē iespējams ierīkot labiekārtotu peldētavu, un ir iespējams attīstīt ūdenssporta kompleksu, Ap ūdenstilpi tiks izveidota  zaļā zona. Izmantojot saglabātās atbērtnes kā reljefa paaugstinājumus, sadarbībā ar ainavu arhitektiem iespējams veidot reģionam raksturīgu ainavu ar ūdenstilpi un tālo skatu punktiem. </a:t>
            </a:r>
          </a:p>
          <a:p>
            <a:r>
              <a:rPr lang="lv-LV" dirty="0"/>
              <a:t>Pabeigtos rekultivācijas darbus normatīvajos aktos noteiktajā kārtībā pieņems vietējās pašvaldības izveidota komisija, kuras sastāvā ir Valsts Vides dienesta, attiecīgās pašvaldības, zemes īpašnieka un derīgo izrakteņu ieguvēja pārstāvji.</a:t>
            </a:r>
          </a:p>
          <a:p>
            <a:endParaRPr lang="lv-LV" dirty="0"/>
          </a:p>
        </p:txBody>
      </p:sp>
    </p:spTree>
    <p:extLst>
      <p:ext uri="{BB962C8B-B14F-4D97-AF65-F5344CB8AC3E}">
        <p14:creationId xmlns:p14="http://schemas.microsoft.com/office/powerpoint/2010/main" val="4257800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83335"/>
            <a:ext cx="9144000" cy="5522242"/>
          </a:xfrm>
        </p:spPr>
        <p:txBody>
          <a:bodyPr>
            <a:normAutofit fontScale="90000"/>
          </a:bodyPr>
          <a:lstStyle/>
          <a:p>
            <a:br>
              <a:rPr lang="lv-LV" sz="3600" b="1" dirty="0"/>
            </a:br>
            <a:br>
              <a:rPr lang="lv-LV" sz="3600" b="1" dirty="0"/>
            </a:br>
            <a:r>
              <a:rPr lang="lv-LV" sz="3600" b="1" dirty="0"/>
              <a:t>Rakstiski rekomendācijas ietekmes uz vidi novērtējuma Programmas izstrādei 20 dienu laikā pēc publikācijas lūdzam sūtīt:</a:t>
            </a:r>
            <a:br>
              <a:rPr lang="lv-LV" sz="3600" b="1" dirty="0"/>
            </a:br>
            <a:br>
              <a:rPr lang="lv-LV" sz="3600" b="1" dirty="0"/>
            </a:br>
            <a:r>
              <a:rPr lang="lv-LV" sz="3600" b="1" dirty="0"/>
              <a:t>Vides pārraudzības valsts birojam (Rūpniecības ielā 23, Rīgā, LV-1045, tālr. 67321173, e-pasts: pasts@vpvb.gov.lv, mājaslapas adrese: www.vpvb.gov.lv)</a:t>
            </a:r>
            <a:br>
              <a:rPr lang="lv-LV" sz="3600" b="1" dirty="0"/>
            </a:br>
            <a:r>
              <a:rPr lang="lv-LV" sz="3600" b="1" dirty="0"/>
              <a:t> </a:t>
            </a:r>
            <a:br>
              <a:rPr lang="lv-LV" sz="3600" b="1" dirty="0"/>
            </a:br>
            <a:endParaRPr lang="lv-LV" sz="4800" b="1" dirty="0"/>
          </a:p>
        </p:txBody>
      </p:sp>
      <p:sp>
        <p:nvSpPr>
          <p:cNvPr id="3" name="Subtitle 2"/>
          <p:cNvSpPr>
            <a:spLocks noGrp="1"/>
          </p:cNvSpPr>
          <p:nvPr>
            <p:ph type="subTitle" idx="1"/>
          </p:nvPr>
        </p:nvSpPr>
        <p:spPr>
          <a:xfrm>
            <a:off x="1524000" y="5926347"/>
            <a:ext cx="9144000" cy="45719"/>
          </a:xfrm>
        </p:spPr>
        <p:txBody>
          <a:bodyPr>
            <a:normAutofit fontScale="25000" lnSpcReduction="20000"/>
          </a:bodyPr>
          <a:lstStyle/>
          <a:p>
            <a:endParaRPr lang="lv-LV" dirty="0"/>
          </a:p>
        </p:txBody>
      </p:sp>
    </p:spTree>
    <p:extLst>
      <p:ext uri="{BB962C8B-B14F-4D97-AF65-F5344CB8AC3E}">
        <p14:creationId xmlns:p14="http://schemas.microsoft.com/office/powerpoint/2010/main" val="3559893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768150"/>
          </a:xfrm>
        </p:spPr>
        <p:txBody>
          <a:bodyPr>
            <a:normAutofit fontScale="90000"/>
          </a:bodyPr>
          <a:lstStyle/>
          <a:p>
            <a:br>
              <a:rPr lang="lv-LV" b="1" spc="300" dirty="0">
                <a:effectLst>
                  <a:outerShdw blurRad="38100" dist="38100" dir="2700000" algn="tl">
                    <a:srgbClr val="000000">
                      <a:alpha val="43137"/>
                    </a:srgbClr>
                  </a:outerShdw>
                </a:effectLst>
              </a:rPr>
            </a:br>
            <a:br>
              <a:rPr lang="lv-LV" b="1" spc="300" dirty="0">
                <a:effectLst>
                  <a:outerShdw blurRad="38100" dist="38100" dir="2700000" algn="tl">
                    <a:srgbClr val="000000">
                      <a:alpha val="43137"/>
                    </a:srgbClr>
                  </a:outerShdw>
                </a:effectLst>
              </a:rPr>
            </a:br>
            <a:br>
              <a:rPr lang="lv-LV" b="1" spc="300" dirty="0">
                <a:effectLst>
                  <a:outerShdw blurRad="38100" dist="38100" dir="2700000" algn="tl">
                    <a:srgbClr val="000000">
                      <a:alpha val="43137"/>
                    </a:srgbClr>
                  </a:outerShdw>
                </a:effectLst>
              </a:rPr>
            </a:br>
            <a:br>
              <a:rPr lang="lv-LV" b="1" spc="300" dirty="0">
                <a:effectLst>
                  <a:outerShdw blurRad="38100" dist="38100" dir="2700000" algn="tl">
                    <a:srgbClr val="000000">
                      <a:alpha val="43137"/>
                    </a:srgbClr>
                  </a:outerShdw>
                </a:effectLst>
              </a:rPr>
            </a:br>
            <a:r>
              <a:rPr lang="lv-LV" b="1" spc="300" dirty="0">
                <a:effectLst>
                  <a:outerShdw blurRad="38100" dist="38100" dir="2700000" algn="tl">
                    <a:srgbClr val="000000">
                      <a:alpha val="43137"/>
                    </a:srgbClr>
                  </a:outerShdw>
                </a:effectLst>
              </a:rPr>
              <a:t>Paldies par uzmanību</a:t>
            </a:r>
          </a:p>
        </p:txBody>
      </p:sp>
      <p:sp>
        <p:nvSpPr>
          <p:cNvPr id="3" name="Subtitle 2"/>
          <p:cNvSpPr>
            <a:spLocks noGrp="1"/>
          </p:cNvSpPr>
          <p:nvPr>
            <p:ph type="subTitle" idx="1"/>
          </p:nvPr>
        </p:nvSpPr>
        <p:spPr>
          <a:xfrm>
            <a:off x="1524000" y="4140678"/>
            <a:ext cx="9144000" cy="1117121"/>
          </a:xfrm>
        </p:spPr>
        <p:txBody>
          <a:bodyPr>
            <a:normAutofit/>
          </a:bodyPr>
          <a:lstStyle/>
          <a:p>
            <a:r>
              <a:rPr lang="lv-LV" sz="3200" b="1" dirty="0"/>
              <a:t>Jautājumi, ieteikumi </a:t>
            </a:r>
          </a:p>
        </p:txBody>
      </p:sp>
    </p:spTree>
    <p:extLst>
      <p:ext uri="{BB962C8B-B14F-4D97-AF65-F5344CB8AC3E}">
        <p14:creationId xmlns:p14="http://schemas.microsoft.com/office/powerpoint/2010/main" val="981379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3600" b="1" dirty="0">
                <a:effectLst>
                  <a:outerShdw blurRad="38100" dist="38100" dir="2700000" algn="tl">
                    <a:srgbClr val="000000">
                      <a:alpha val="43137"/>
                    </a:srgbClr>
                  </a:outerShdw>
                </a:effectLst>
              </a:rPr>
              <a:t> Sākotnējā sabiedriskā apspriešana IVN procesā</a:t>
            </a:r>
          </a:p>
        </p:txBody>
      </p:sp>
      <p:sp>
        <p:nvSpPr>
          <p:cNvPr id="3" name="Content Placeholder 2"/>
          <p:cNvSpPr>
            <a:spLocks noGrp="1"/>
          </p:cNvSpPr>
          <p:nvPr>
            <p:ph idx="1"/>
          </p:nvPr>
        </p:nvSpPr>
        <p:spPr/>
        <p:txBody>
          <a:bodyPr>
            <a:normAutofit/>
          </a:bodyPr>
          <a:lstStyle/>
          <a:p>
            <a:r>
              <a:rPr lang="lv-LV" dirty="0"/>
              <a:t>Ietekmes uz vidi novērtējuma procedūru nosaka likums «Par ietekmes uz vidi novērtējumu un 13.01.2015. Ministru kabineta noteikumi Nr.18 «Kārtība, kādā novērtē paredzētās darbības ietekmi uz vidi un akceptē paredzēto darbību»</a:t>
            </a:r>
          </a:p>
          <a:p>
            <a:r>
              <a:rPr lang="lv-LV" dirty="0"/>
              <a:t>Saskaņā ar normatīvajos aktos noteikto:</a:t>
            </a:r>
          </a:p>
          <a:p>
            <a:pPr lvl="1"/>
            <a:r>
              <a:rPr lang="lv-LV" dirty="0"/>
              <a:t>Vides pārraudzības valsts birojs 06.03.2024. pieņēmis Lēmumu Nr.5-02-1/11/2024 “Par ietekmes uz vidi novērtējuma procedūras piemērošanu”</a:t>
            </a:r>
          </a:p>
          <a:p>
            <a:r>
              <a:rPr lang="lv-LV" dirty="0"/>
              <a:t>Sākotnējās sabiedriskās apspriešanas mērķis – informēt sabiedrību par paredzēto darbību un dot iespēju sabiedrībai izteikt priekšlikumus par jautājumiem, kas ietverami IVN Programmā </a:t>
            </a:r>
          </a:p>
        </p:txBody>
      </p:sp>
    </p:spTree>
    <p:extLst>
      <p:ext uri="{BB962C8B-B14F-4D97-AF65-F5344CB8AC3E}">
        <p14:creationId xmlns:p14="http://schemas.microsoft.com/office/powerpoint/2010/main" val="296269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7079"/>
          </a:xfrm>
        </p:spPr>
        <p:txBody>
          <a:bodyPr/>
          <a:lstStyle/>
          <a:p>
            <a:r>
              <a:rPr lang="lv-LV" b="1" dirty="0">
                <a:effectLst>
                  <a:outerShdw blurRad="38100" dist="38100" dir="2700000" algn="tl">
                    <a:srgbClr val="000000">
                      <a:alpha val="43137"/>
                    </a:srgbClr>
                  </a:outerShdw>
                </a:effectLst>
              </a:rPr>
              <a:t>Vispārējā informācija</a:t>
            </a:r>
          </a:p>
        </p:txBody>
      </p:sp>
      <p:sp>
        <p:nvSpPr>
          <p:cNvPr id="3" name="Content Placeholder 2"/>
          <p:cNvSpPr>
            <a:spLocks noGrp="1"/>
          </p:cNvSpPr>
          <p:nvPr>
            <p:ph idx="1"/>
          </p:nvPr>
        </p:nvSpPr>
        <p:spPr>
          <a:xfrm>
            <a:off x="838200" y="1242204"/>
            <a:ext cx="10515600" cy="4934759"/>
          </a:xfrm>
        </p:spPr>
        <p:txBody>
          <a:bodyPr>
            <a:normAutofit fontScale="92500"/>
          </a:bodyPr>
          <a:lstStyle/>
          <a:p>
            <a:pPr marL="0" indent="0">
              <a:buNone/>
            </a:pPr>
            <a:r>
              <a:rPr lang="lv-LV" b="1" dirty="0"/>
              <a:t>Darbības ierosinātājs: </a:t>
            </a:r>
            <a:r>
              <a:rPr lang="lv-LV" dirty="0"/>
              <a:t> SIA “DSG Karjeri”, </a:t>
            </a:r>
            <a:r>
              <a:rPr lang="lv-LV" dirty="0" err="1"/>
              <a:t>reģ</a:t>
            </a:r>
            <a:r>
              <a:rPr lang="lv-LV" dirty="0"/>
              <a:t>. Nr. 40003747654, juridiskā adrese: Hipokrāta iela 2D, Rīga, LV- 1079, tālrunis 20259587, e-pasts: birojs@dsg-karjeri.lv ;</a:t>
            </a:r>
          </a:p>
          <a:p>
            <a:pPr marL="0" indent="0">
              <a:buNone/>
            </a:pPr>
            <a:r>
              <a:rPr lang="lv-LV" b="1" dirty="0"/>
              <a:t>Paredzētā darbība: </a:t>
            </a:r>
            <a:r>
              <a:rPr lang="lv-LV" dirty="0"/>
              <a:t>“Derīgā izrakteņa (dolomīta) ieguve atradnē Iecava II ” </a:t>
            </a:r>
            <a:r>
              <a:rPr lang="lv-LV" dirty="0" err="1"/>
              <a:t>Salgales</a:t>
            </a:r>
            <a:r>
              <a:rPr lang="lv-LV" dirty="0"/>
              <a:t> pagastā, Jelgavas novadā</a:t>
            </a:r>
            <a:endParaRPr lang="en-US" dirty="0"/>
          </a:p>
          <a:p>
            <a:pPr marL="0" indent="0">
              <a:buNone/>
            </a:pPr>
            <a:r>
              <a:rPr lang="lv-LV" b="1" dirty="0"/>
              <a:t>Paredzētās darbības teritorija: </a:t>
            </a:r>
            <a:r>
              <a:rPr lang="lv-LV" dirty="0"/>
              <a:t>Dolomīta atradne “Iecava II”, nekustamajā īpašumā “Auniņi” (kadastra Nr.5478 008 0015) zemes vienības ar kadastra apzīmējumu 5478 008 0100 teritorijā, </a:t>
            </a:r>
            <a:r>
              <a:rPr lang="lv-LV" dirty="0" err="1"/>
              <a:t>Salgales</a:t>
            </a:r>
            <a:r>
              <a:rPr lang="lv-LV" dirty="0"/>
              <a:t> pagastā, Jelgavas novadā</a:t>
            </a:r>
          </a:p>
          <a:p>
            <a:pPr marL="0" indent="0">
              <a:buNone/>
            </a:pPr>
            <a:r>
              <a:rPr lang="lv-LV" dirty="0"/>
              <a:t>Atradnes kopējā platība ir 373,54 tūkst.m², kurā aprēķināti 1979,76 tūkst. m3 A kategorijas derīgo izrakteņu krājumi (t. sk. zem gruntsūdens līmeņa 1415,72 tūkst. m3) . </a:t>
            </a:r>
          </a:p>
          <a:p>
            <a:pPr marL="0" indent="0">
              <a:buNone/>
            </a:pPr>
            <a:r>
              <a:rPr lang="lv-LV" dirty="0"/>
              <a:t>Zeme atrodas darbības ierosinātāja SIA “DSG Karjeri” īpašumā. </a:t>
            </a:r>
          </a:p>
          <a:p>
            <a:pPr marL="457200" lvl="1" indent="0">
              <a:buNone/>
            </a:pPr>
            <a:endParaRPr lang="lv-LV" dirty="0"/>
          </a:p>
          <a:p>
            <a:pPr marL="457200" lvl="1" indent="0">
              <a:buNone/>
            </a:pPr>
            <a:endParaRPr lang="lv-LV" dirty="0"/>
          </a:p>
          <a:p>
            <a:pPr marL="0" indent="0">
              <a:buNone/>
            </a:pPr>
            <a:endParaRPr lang="lv-LV" dirty="0"/>
          </a:p>
          <a:p>
            <a:endParaRPr lang="lv-LV" dirty="0"/>
          </a:p>
        </p:txBody>
      </p:sp>
    </p:spTree>
    <p:extLst>
      <p:ext uri="{BB962C8B-B14F-4D97-AF65-F5344CB8AC3E}">
        <p14:creationId xmlns:p14="http://schemas.microsoft.com/office/powerpoint/2010/main" val="317810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2AAA0-C356-5D7D-66F1-A2B88540247A}"/>
              </a:ext>
            </a:extLst>
          </p:cNvPr>
          <p:cNvSpPr>
            <a:spLocks noGrp="1"/>
          </p:cNvSpPr>
          <p:nvPr>
            <p:ph type="title"/>
          </p:nvPr>
        </p:nvSpPr>
        <p:spPr/>
        <p:txBody>
          <a:bodyPr/>
          <a:lstStyle/>
          <a:p>
            <a:r>
              <a:rPr lang="lv-LV" b="1" dirty="0"/>
              <a:t>Paredzētās darbības atrašanās vietas raksturojums</a:t>
            </a:r>
          </a:p>
        </p:txBody>
      </p:sp>
      <p:sp>
        <p:nvSpPr>
          <p:cNvPr id="3" name="Content Placeholder 2">
            <a:extLst>
              <a:ext uri="{FF2B5EF4-FFF2-40B4-BE49-F238E27FC236}">
                <a16:creationId xmlns:a16="http://schemas.microsoft.com/office/drawing/2014/main" id="{A6B13CD8-8158-CAED-84B4-D6A434E5946C}"/>
              </a:ext>
            </a:extLst>
          </p:cNvPr>
          <p:cNvSpPr>
            <a:spLocks noGrp="1"/>
          </p:cNvSpPr>
          <p:nvPr>
            <p:ph idx="1"/>
          </p:nvPr>
        </p:nvSpPr>
        <p:spPr>
          <a:xfrm>
            <a:off x="838199" y="1597980"/>
            <a:ext cx="10614891" cy="4749553"/>
          </a:xfrm>
        </p:spPr>
        <p:txBody>
          <a:bodyPr>
            <a:normAutofit fontScale="77500" lnSpcReduction="20000"/>
          </a:bodyPr>
          <a:lstStyle/>
          <a:p>
            <a:r>
              <a:rPr lang="lv-LV" dirty="0"/>
              <a:t>Paredzētās darbības teritorija atrodas teritorijā jau ilgstoši tiek veikta derīgo izrakteņu ieguve. Paredzētās darbības vietas izvēle nodrošina racionālu derīgo izrakteņu ieguvi, kā arī nerada jaunas būtiskas neērtības vai ietekmes iedzīvotājiem.</a:t>
            </a:r>
          </a:p>
          <a:p>
            <a:r>
              <a:rPr lang="lv-LV" dirty="0"/>
              <a:t>Atradne atrodas attālināti no lielākām apdzīvotām vietām, ir izveidota atbilstoša transporta infrastruktūra, autoceļš līdz valsts reģionālajam autoceļam Nr. V1045 Zālīte – </a:t>
            </a:r>
            <a:r>
              <a:rPr lang="lv-LV" dirty="0" err="1"/>
              <a:t>Akmenscūciņas</a:t>
            </a:r>
            <a:r>
              <a:rPr lang="lv-LV" dirty="0"/>
              <a:t> – Staļģene. </a:t>
            </a:r>
          </a:p>
          <a:p>
            <a:r>
              <a:rPr lang="lv-LV" dirty="0"/>
              <a:t>Atradne robežojas ar derīgo izrakteņu atradni “Iecava”, kurā dolomīta ieguvi veic Ierosinātājs un VAS “Latvijas autoceļu uzturētājs”. SIA “DSG Karjeri”  plāno derīgo izrakteņu ieguvi atradnē “Iecava II”  uzsākt pēc derīgo izrakteņu ieguves pabeigšanas atradnē “Iecava</a:t>
            </a:r>
          </a:p>
          <a:p>
            <a:r>
              <a:rPr lang="lv-LV" dirty="0"/>
              <a:t>Saskaņā ar Dabas aizsardzības pārvaldes uzturēto dabas datu pārvaldības sistēmu (turpmāk – DDPS)“Ozols”  atradne neatrodas un nerobežojas ar īpaši aizsargājamām dabas teritorijām vai mikroliegumiem, tajā neatrodas aizsargājami dabas objekti, arheoloģiski vai kultūrvēsturiski objekti</a:t>
            </a:r>
          </a:p>
          <a:p>
            <a:r>
              <a:rPr lang="lv-LV" dirty="0"/>
              <a:t>Tuvākā virszemes ūdenstece ir Lielupes upju baseina apgabala upe </a:t>
            </a:r>
            <a:r>
              <a:rPr lang="lv-LV" dirty="0" err="1"/>
              <a:t>Sidrabenīte</a:t>
            </a:r>
            <a:r>
              <a:rPr lang="lv-LV" dirty="0"/>
              <a:t> ~0,45 km uz D no darbības vietas. </a:t>
            </a:r>
            <a:r>
              <a:rPr lang="lv-LV" dirty="0" err="1"/>
              <a:t>Sidrabenīte</a:t>
            </a:r>
            <a:r>
              <a:rPr lang="lv-LV" dirty="0"/>
              <a:t> ir valsts nozīmes ūdens noteka Nr.3857252:01, saistīta ar plašu meliorācijas tīklu, iztaisnota un padziļināta</a:t>
            </a:r>
          </a:p>
          <a:p>
            <a:endParaRPr lang="lv-LV" dirty="0"/>
          </a:p>
          <a:p>
            <a:endParaRPr lang="lv-LV" dirty="0"/>
          </a:p>
          <a:p>
            <a:endParaRPr lang="lv-LV" dirty="0"/>
          </a:p>
          <a:p>
            <a:endParaRPr lang="lv-LV" dirty="0"/>
          </a:p>
          <a:p>
            <a:endParaRPr lang="lv-LV" dirty="0"/>
          </a:p>
        </p:txBody>
      </p:sp>
    </p:spTree>
    <p:extLst>
      <p:ext uri="{BB962C8B-B14F-4D97-AF65-F5344CB8AC3E}">
        <p14:creationId xmlns:p14="http://schemas.microsoft.com/office/powerpoint/2010/main" val="46999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BB1D04E-67C5-E4A6-D32E-C56F796906FB}"/>
              </a:ext>
            </a:extLst>
          </p:cNvPr>
          <p:cNvPicPr>
            <a:picLocks noChangeAspect="1"/>
          </p:cNvPicPr>
          <p:nvPr/>
        </p:nvPicPr>
        <p:blipFill>
          <a:blip r:embed="rId2"/>
          <a:stretch>
            <a:fillRect/>
          </a:stretch>
        </p:blipFill>
        <p:spPr>
          <a:xfrm>
            <a:off x="3410285" y="33762"/>
            <a:ext cx="5371429" cy="6790476"/>
          </a:xfrm>
          <a:prstGeom prst="rect">
            <a:avLst/>
          </a:prstGeom>
        </p:spPr>
      </p:pic>
    </p:spTree>
    <p:extLst>
      <p:ext uri="{BB962C8B-B14F-4D97-AF65-F5344CB8AC3E}">
        <p14:creationId xmlns:p14="http://schemas.microsoft.com/office/powerpoint/2010/main" val="367244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Tuvākās apdzīvotās vietas</a:t>
            </a:r>
          </a:p>
        </p:txBody>
      </p:sp>
      <p:sp>
        <p:nvSpPr>
          <p:cNvPr id="3" name="Content Placeholder 2"/>
          <p:cNvSpPr>
            <a:spLocks noGrp="1"/>
          </p:cNvSpPr>
          <p:nvPr>
            <p:ph idx="1"/>
          </p:nvPr>
        </p:nvSpPr>
        <p:spPr/>
        <p:txBody>
          <a:bodyPr>
            <a:normAutofit fontScale="92500" lnSpcReduction="20000"/>
          </a:bodyPr>
          <a:lstStyle/>
          <a:p>
            <a:r>
              <a:rPr lang="lv-LV" dirty="0"/>
              <a:t>Paredzētās darbības vietai piegulošās teritorijas lielākoties aizņem meži un lauksaimniecības zemes. </a:t>
            </a:r>
          </a:p>
          <a:p>
            <a:r>
              <a:rPr lang="lv-LV" dirty="0"/>
              <a:t>Viensēta “Viesturi”, 320m attālumā uz rietumiem no perspektīvās atradnes “Iecava II”;</a:t>
            </a:r>
          </a:p>
          <a:p>
            <a:r>
              <a:rPr lang="lv-LV" dirty="0"/>
              <a:t>Viensēta “</a:t>
            </a:r>
            <a:r>
              <a:rPr lang="lv-LV" dirty="0" err="1"/>
              <a:t>Lejaskraukļi</a:t>
            </a:r>
            <a:r>
              <a:rPr lang="lv-LV" dirty="0"/>
              <a:t>”, 700m attālumā uz rietumiem no perspektīvās atradnes “Iecava II”;</a:t>
            </a:r>
          </a:p>
          <a:p>
            <a:r>
              <a:rPr lang="lv-LV" dirty="0"/>
              <a:t>Viensētas “</a:t>
            </a:r>
            <a:r>
              <a:rPr lang="lv-LV" dirty="0" err="1"/>
              <a:t>Kažas</a:t>
            </a:r>
            <a:r>
              <a:rPr lang="lv-LV" dirty="0"/>
              <a:t>” un “Stirnu </a:t>
            </a:r>
            <a:r>
              <a:rPr lang="lv-LV" dirty="0" err="1"/>
              <a:t>Čukates</a:t>
            </a:r>
            <a:r>
              <a:rPr lang="lv-LV" dirty="0"/>
              <a:t> (</a:t>
            </a:r>
            <a:r>
              <a:rPr lang="lv-LV" dirty="0" err="1"/>
              <a:t>Koči</a:t>
            </a:r>
            <a:r>
              <a:rPr lang="lv-LV" dirty="0"/>
              <a:t>)”, 1100m attālumā uz </a:t>
            </a:r>
            <a:r>
              <a:rPr lang="lv-LV" dirty="0" err="1"/>
              <a:t>dienvidastrumiem</a:t>
            </a:r>
            <a:r>
              <a:rPr lang="lv-LV" dirty="0"/>
              <a:t> no  perspektīvās atradnes “Iecava II”;</a:t>
            </a:r>
          </a:p>
          <a:p>
            <a:r>
              <a:rPr lang="lv-LV" dirty="0"/>
              <a:t>Viensētas “Spēlmaņi”, “</a:t>
            </a:r>
            <a:r>
              <a:rPr lang="lv-LV" dirty="0" err="1"/>
              <a:t>Stabukrogs</a:t>
            </a:r>
            <a:r>
              <a:rPr lang="lv-LV" dirty="0"/>
              <a:t>”, “Stabi”, “Leitīši,” “Lejas Kaspari” un “Kaspari”, kas atrodas 1100m attālumā uz dienvidiem no  perspektīvās atradnes “Iecava II”;</a:t>
            </a:r>
          </a:p>
          <a:p>
            <a:r>
              <a:rPr lang="lv-LV" dirty="0"/>
              <a:t>Viensēta “</a:t>
            </a:r>
            <a:r>
              <a:rPr lang="lv-LV" dirty="0" err="1"/>
              <a:t>Oļas</a:t>
            </a:r>
            <a:r>
              <a:rPr lang="lv-LV" dirty="0"/>
              <a:t>”, kas atrodas 1100m attālumā uz dienvidrietumiem no  perspektīvās atradnes “Iecava II iecirknis”.</a:t>
            </a:r>
          </a:p>
          <a:p>
            <a:endParaRPr lang="lv-LV" dirty="0"/>
          </a:p>
        </p:txBody>
      </p:sp>
    </p:spTree>
    <p:extLst>
      <p:ext uri="{BB962C8B-B14F-4D97-AF65-F5344CB8AC3E}">
        <p14:creationId xmlns:p14="http://schemas.microsoft.com/office/powerpoint/2010/main" val="141620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effectLst>
                  <a:outerShdw blurRad="38100" dist="38100" dir="2700000" algn="tl">
                    <a:srgbClr val="000000">
                      <a:alpha val="43137"/>
                    </a:srgbClr>
                  </a:outerShdw>
                </a:effectLst>
              </a:rPr>
              <a:t>Paredzētās darbības raksturojums</a:t>
            </a:r>
          </a:p>
        </p:txBody>
      </p:sp>
      <p:sp>
        <p:nvSpPr>
          <p:cNvPr id="3" name="Content Placeholder 2"/>
          <p:cNvSpPr>
            <a:spLocks noGrp="1"/>
          </p:cNvSpPr>
          <p:nvPr>
            <p:ph idx="1"/>
          </p:nvPr>
        </p:nvSpPr>
        <p:spPr>
          <a:xfrm>
            <a:off x="838200" y="1414732"/>
            <a:ext cx="10515600" cy="5184475"/>
          </a:xfrm>
        </p:spPr>
        <p:txBody>
          <a:bodyPr>
            <a:normAutofit lnSpcReduction="10000"/>
          </a:bodyPr>
          <a:lstStyle/>
          <a:p>
            <a:r>
              <a:rPr lang="lv-LV" dirty="0"/>
              <a:t>Paredzēta derīgo izrakteņu (dolomītu) ieguve atradnē “Iecava II” kurās ir akceptēti A kategorijas derīgo izrakteņu krājumi. </a:t>
            </a:r>
          </a:p>
          <a:p>
            <a:r>
              <a:rPr lang="lv-LV" dirty="0"/>
              <a:t>Atradnē ieguvi veic darbības ierosinātājs SIA “DSG Karjeri” .</a:t>
            </a:r>
          </a:p>
          <a:p>
            <a:r>
              <a:rPr lang="lv-LV" dirty="0"/>
              <a:t>Derīgo izrakteni plānots iegūt atklāta karjera tipa izstrādnē, vienā </a:t>
            </a:r>
            <a:r>
              <a:rPr lang="lv-LV" dirty="0" err="1"/>
              <a:t>kāplē</a:t>
            </a:r>
            <a:r>
              <a:rPr lang="lv-LV" dirty="0"/>
              <a:t>, virs un zem gruntsūdens līmeņa</a:t>
            </a:r>
          </a:p>
          <a:p>
            <a:r>
              <a:rPr lang="lv-LV" dirty="0"/>
              <a:t>Ieguves darbu tehnoloģija paredz dolomīta irdināšanu slānī izmantojot spridzināšanas metodi, spridzināšanas darbu veikšanai izmantojot parindu palēninātas ierosmes spridzināšanas tehnoloģiju. Kā alternatīva IVN procesā tiks izvērtēta iespēja ieguvi veikt izmantojot drupināšanas metodi;</a:t>
            </a:r>
          </a:p>
          <a:p>
            <a:r>
              <a:rPr lang="lv-LV" dirty="0"/>
              <a:t>Atradnes teritorijā tiks veikta iegūtā dolomīta materiāla apstrāde (drupināšana, sijāšana, mazgāšana).</a:t>
            </a:r>
          </a:p>
          <a:p>
            <a:pPr marL="457200" lvl="1" indent="0">
              <a:buNone/>
            </a:pPr>
            <a:endParaRPr lang="lv-LV" dirty="0"/>
          </a:p>
          <a:p>
            <a:pPr marL="457200" lvl="1" indent="0">
              <a:buNone/>
            </a:pPr>
            <a:endParaRPr lang="lv-LV" dirty="0"/>
          </a:p>
          <a:p>
            <a:endParaRPr lang="lv-LV" dirty="0"/>
          </a:p>
        </p:txBody>
      </p:sp>
    </p:spTree>
    <p:extLst>
      <p:ext uri="{BB962C8B-B14F-4D97-AF65-F5344CB8AC3E}">
        <p14:creationId xmlns:p14="http://schemas.microsoft.com/office/powerpoint/2010/main" val="3266833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2A9E3-3ED7-7475-B3CC-B1A4FBF43375}"/>
              </a:ext>
            </a:extLst>
          </p:cNvPr>
          <p:cNvSpPr>
            <a:spLocks noGrp="1"/>
          </p:cNvSpPr>
          <p:nvPr>
            <p:ph type="title"/>
          </p:nvPr>
        </p:nvSpPr>
        <p:spPr/>
        <p:txBody>
          <a:bodyPr/>
          <a:lstStyle/>
          <a:p>
            <a:r>
              <a:rPr lang="lv-LV" b="1" dirty="0"/>
              <a:t>Ieguves darbu komplekss</a:t>
            </a:r>
          </a:p>
        </p:txBody>
      </p:sp>
      <p:sp>
        <p:nvSpPr>
          <p:cNvPr id="3" name="Content Placeholder 2">
            <a:extLst>
              <a:ext uri="{FF2B5EF4-FFF2-40B4-BE49-F238E27FC236}">
                <a16:creationId xmlns:a16="http://schemas.microsoft.com/office/drawing/2014/main" id="{EA196ED6-72DB-9844-B3EF-CDAEE4317902}"/>
              </a:ext>
            </a:extLst>
          </p:cNvPr>
          <p:cNvSpPr>
            <a:spLocks noGrp="1"/>
          </p:cNvSpPr>
          <p:nvPr>
            <p:ph idx="1"/>
          </p:nvPr>
        </p:nvSpPr>
        <p:spPr>
          <a:xfrm>
            <a:off x="838200" y="1459345"/>
            <a:ext cx="10515600" cy="4717618"/>
          </a:xfrm>
        </p:spPr>
        <p:txBody>
          <a:bodyPr>
            <a:normAutofit fontScale="85000" lnSpcReduction="10000"/>
          </a:bodyPr>
          <a:lstStyle/>
          <a:p>
            <a:r>
              <a:rPr lang="lv-LV" dirty="0"/>
              <a:t>Ieguves vietas sagatavošana, kas ietver derīgā izrakteņa slāņa atsegšanas darbus (</a:t>
            </a:r>
            <a:r>
              <a:rPr lang="lv-LV" dirty="0" err="1"/>
              <a:t>segkārtas</a:t>
            </a:r>
            <a:r>
              <a:rPr lang="lv-LV" dirty="0"/>
              <a:t> noņemšana), tehnoloģiskā laukuma un atsūknētā ūdens attīrīšanas sistēmas (</a:t>
            </a:r>
            <a:r>
              <a:rPr lang="lv-LV" dirty="0" err="1"/>
              <a:t>iebedres</a:t>
            </a:r>
            <a:r>
              <a:rPr lang="lv-LV" dirty="0"/>
              <a:t> un </a:t>
            </a:r>
            <a:r>
              <a:rPr lang="lv-LV" dirty="0" err="1"/>
              <a:t>nosēdbaseinu</a:t>
            </a:r>
            <a:r>
              <a:rPr lang="lv-LV" dirty="0"/>
              <a:t>) izveidi;</a:t>
            </a:r>
          </a:p>
          <a:p>
            <a:r>
              <a:rPr lang="lv-LV" dirty="0"/>
              <a:t>dolomīta derīgās </a:t>
            </a:r>
            <a:r>
              <a:rPr lang="lv-LV" dirty="0" err="1"/>
              <a:t>slāņkopas</a:t>
            </a:r>
            <a:r>
              <a:rPr lang="lv-LV" dirty="0"/>
              <a:t> irdināšana (ar spridzināšanas metodi vai mehāniskās irdināšanas metodi), materiāla izrakšana;</a:t>
            </a:r>
          </a:p>
          <a:p>
            <a:r>
              <a:rPr lang="lv-LV" dirty="0"/>
              <a:t>derīgo izrakteņu transportēšana no izstrādes laukumiem uz materiāla apstrādes līniju (drupināšana, šķirošana, mazgāšana);</a:t>
            </a:r>
          </a:p>
          <a:p>
            <a:r>
              <a:rPr lang="lv-LV" dirty="0"/>
              <a:t>produkcijas uzglabāšana un realizācija;</a:t>
            </a:r>
          </a:p>
          <a:p>
            <a:r>
              <a:rPr lang="lv-LV" dirty="0"/>
              <a:t>izstrādes laukumos pieplūstošo ūdeņu (pazemes un nokrišņu) savākšana, attīrīšana  un novadīšana;</a:t>
            </a:r>
          </a:p>
          <a:p>
            <a:r>
              <a:rPr lang="lv-LV" dirty="0"/>
              <a:t>izstrādāto ieguves laukumu rekultivācija, kas ietver ūdens tilpņu veidošanu (nogāžu un pamatnes piebēršana, izlīdzināšana un teritoriju appludināšana); </a:t>
            </a:r>
          </a:p>
          <a:p>
            <a:r>
              <a:rPr lang="lv-LV" dirty="0"/>
              <a:t>Monitorings (pazemes un virszemes ūdeņu).</a:t>
            </a:r>
          </a:p>
          <a:p>
            <a:endParaRPr lang="lv-LV" dirty="0"/>
          </a:p>
        </p:txBody>
      </p:sp>
    </p:spTree>
    <p:extLst>
      <p:ext uri="{BB962C8B-B14F-4D97-AF65-F5344CB8AC3E}">
        <p14:creationId xmlns:p14="http://schemas.microsoft.com/office/powerpoint/2010/main" val="3973573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Paredzētās darbības raksturojums -2</a:t>
            </a:r>
          </a:p>
        </p:txBody>
      </p:sp>
      <p:sp>
        <p:nvSpPr>
          <p:cNvPr id="3" name="Content Placeholder 2"/>
          <p:cNvSpPr>
            <a:spLocks noGrp="1"/>
          </p:cNvSpPr>
          <p:nvPr>
            <p:ph idx="1"/>
          </p:nvPr>
        </p:nvSpPr>
        <p:spPr>
          <a:xfrm>
            <a:off x="838200" y="1825624"/>
            <a:ext cx="10515600" cy="4626933"/>
          </a:xfrm>
        </p:spPr>
        <p:txBody>
          <a:bodyPr>
            <a:normAutofit fontScale="92500" lnSpcReduction="20000"/>
          </a:bodyPr>
          <a:lstStyle/>
          <a:p>
            <a:r>
              <a:rPr lang="lv-LV" dirty="0"/>
              <a:t>Derīgo izrakteņu ieguvi un </a:t>
            </a:r>
            <a:r>
              <a:rPr lang="lv-LV" dirty="0" err="1"/>
              <a:t>minerālmateriālu</a:t>
            </a:r>
            <a:r>
              <a:rPr lang="lv-LV" dirty="0"/>
              <a:t> ražošanu plānots veikt visa gada garumā, darbus veicot darba dienās, darba laikā. Materiāla ražošana notiks darba dienās, 8 stundas dienā, iekļaujoties laika intervālā 7:00-19:00, bet tas lielā mērā ir atkarīgs no reālajiem laika apstākļiem un tirgus pieprasījuma pēc ražotās produkcijas. Iespējami darba pārtraukumi, kas saistīti ar nelabvēlīgiem meteoroloģiskajiem apstākļiem (liels sals, pastiprināta snigšana), kā arī pieprasījuma samazināšanās gadījumā.</a:t>
            </a:r>
          </a:p>
          <a:p>
            <a:r>
              <a:rPr lang="lv-LV" dirty="0"/>
              <a:t>Ieguves apjoms un intensitāte atkarīga no materiāla pieprasījumā reģionā, bet vidēji gadā tas varētu būt ap 100 tūkst. m3.</a:t>
            </a:r>
          </a:p>
          <a:p>
            <a:r>
              <a:rPr lang="lv-LV" dirty="0"/>
              <a:t>Spridzināšanas darbus paredzēts veikt aptuveni divas reizes mēnesī, diennakts gaišajā laikā. </a:t>
            </a:r>
          </a:p>
          <a:p>
            <a:r>
              <a:rPr lang="lv-LV" dirty="0"/>
              <a:t>Iegūtā materiāla transportēšanai paredzēts izmantot vietējo autoceļu līdz valsts reģionālajam autoceļam Nr. V1045 Zālīte – </a:t>
            </a:r>
            <a:r>
              <a:rPr lang="lv-LV" dirty="0" err="1"/>
              <a:t>Akmenscūciņas</a:t>
            </a:r>
            <a:r>
              <a:rPr lang="lv-LV" dirty="0"/>
              <a:t> – Staļģene.</a:t>
            </a:r>
          </a:p>
        </p:txBody>
      </p:sp>
    </p:spTree>
    <p:extLst>
      <p:ext uri="{BB962C8B-B14F-4D97-AF65-F5344CB8AC3E}">
        <p14:creationId xmlns:p14="http://schemas.microsoft.com/office/powerpoint/2010/main" val="2245678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14535</TotalTime>
  <Words>1954</Words>
  <Application>Microsoft Office PowerPoint</Application>
  <PresentationFormat>Widescreen</PresentationFormat>
  <Paragraphs>104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SIA “DSG Karjeri” paredzētās darbības „Derīgā izrakteņa (dolomīta) ieguve atradnē Iecava II” Salgales pagastā, Jelgavas novadā</vt:lpstr>
      <vt:lpstr> Sākotnējā sabiedriskā apspriešana IVN procesā</vt:lpstr>
      <vt:lpstr>Vispārējā informācija</vt:lpstr>
      <vt:lpstr>Paredzētās darbības atrašanās vietas raksturojums</vt:lpstr>
      <vt:lpstr>PowerPoint Presentation</vt:lpstr>
      <vt:lpstr>Tuvākās apdzīvotās vietas</vt:lpstr>
      <vt:lpstr>Paredzētās darbības raksturojums</vt:lpstr>
      <vt:lpstr>Ieguves darbu komplekss</vt:lpstr>
      <vt:lpstr>Paredzētās darbības raksturojums -2</vt:lpstr>
      <vt:lpstr>Teritorijas sagatavošana ieguvei</vt:lpstr>
      <vt:lpstr>Segkārtas noņemšana</vt:lpstr>
      <vt:lpstr>Dolomīta ieguves darbi</vt:lpstr>
      <vt:lpstr>Karjera ūdens atsūknēšanas un novadīšanas sistēma</vt:lpstr>
      <vt:lpstr>Būtiskākās prognozējamās ietekmes</vt:lpstr>
      <vt:lpstr>Pasākumi ietekmju mazināšanai mazināšanai</vt:lpstr>
      <vt:lpstr>Ieguves vietas rekultivācija:</vt:lpstr>
      <vt:lpstr>  Rakstiski rekomendācijas ietekmes uz vidi novērtējuma Programmas izstrādei 20 dienu laikā pēc publikācijas lūdzam sūtīt:  Vides pārraudzības valsts birojam (Rūpniecības ielā 23, Rīgā, LV-1045, tālr. 67321173, e-pasts: pasts@vpvb.gov.lv, mājaslapas adrese: www.vpvb.gov.lv)   </vt:lpstr>
      <vt:lpstr>    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VAS Latvijas Dzelzceļš paredzētās darbības „Latvijas dzelzceļa tīkla elektrifikācija”</dc:title>
  <dc:creator>Windows User</dc:creator>
  <cp:lastModifiedBy>Inga Gavena</cp:lastModifiedBy>
  <cp:revision>116</cp:revision>
  <cp:lastPrinted>2018-10-28T21:29:34Z</cp:lastPrinted>
  <dcterms:created xsi:type="dcterms:W3CDTF">2013-10-17T12:03:17Z</dcterms:created>
  <dcterms:modified xsi:type="dcterms:W3CDTF">2024-05-28T17:53:37Z</dcterms:modified>
</cp:coreProperties>
</file>