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80" r:id="rId5"/>
    <p:sldId id="281" r:id="rId6"/>
    <p:sldId id="284" r:id="rId7"/>
    <p:sldId id="282" r:id="rId8"/>
    <p:sldId id="287" r:id="rId9"/>
    <p:sldId id="283" r:id="rId10"/>
    <p:sldId id="285" r:id="rId11"/>
    <p:sldId id="288" r:id="rId12"/>
    <p:sldId id="289" r:id="rId13"/>
    <p:sldId id="278" r:id="rId14"/>
    <p:sldId id="27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11/13/2022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11/13/2022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11/13/2022</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11/13/2022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802257"/>
            <a:ext cx="7766936" cy="3735237"/>
          </a:xfrm>
        </p:spPr>
        <p:txBody>
          <a:bodyPr/>
          <a:lstStyle/>
          <a:p>
            <a:r>
              <a:rPr lang="lv-LV" sz="4000" b="1" cap="all" dirty="0"/>
              <a:t/>
            </a:r>
            <a:br>
              <a:rPr lang="lv-LV" sz="4000" b="1" cap="all" dirty="0"/>
            </a:br>
            <a:r>
              <a:rPr lang="lv-LV" sz="4000" dirty="0"/>
              <a:t/>
            </a:r>
            <a:br>
              <a:rPr lang="lv-LV" sz="4000" dirty="0"/>
            </a:br>
            <a:endParaRPr lang="lv-LV" sz="4000" dirty="0"/>
          </a:p>
        </p:txBody>
      </p:sp>
      <p:sp>
        <p:nvSpPr>
          <p:cNvPr id="3" name="Subtitle 2"/>
          <p:cNvSpPr>
            <a:spLocks noGrp="1"/>
          </p:cNvSpPr>
          <p:nvPr>
            <p:ph type="subTitle" idx="1"/>
          </p:nvPr>
        </p:nvSpPr>
        <p:spPr/>
        <p:txBody>
          <a:bodyPr>
            <a:normAutofit lnSpcReduction="10000"/>
          </a:bodyPr>
          <a:lstStyle/>
          <a:p>
            <a:r>
              <a:rPr lang="lv-LV" b="1" cap="all" dirty="0"/>
              <a:t>Vides </a:t>
            </a:r>
            <a:r>
              <a:rPr lang="lv-LV" b="1" cap="all" dirty="0" smtClean="0"/>
              <a:t>pārskata</a:t>
            </a:r>
            <a:endParaRPr lang="lv-LV" b="1" cap="all" dirty="0"/>
          </a:p>
          <a:p>
            <a:r>
              <a:rPr lang="lv-LV" b="1" cap="all" dirty="0"/>
              <a:t>Sabiedriskā apspriešana </a:t>
            </a:r>
          </a:p>
          <a:p>
            <a:r>
              <a:rPr lang="lv-LV" b="1" cap="all" dirty="0" smtClean="0"/>
              <a:t>2022.Gada novembris-decembris</a:t>
            </a:r>
            <a:endParaRPr lang="lv-LV" dirty="0"/>
          </a:p>
        </p:txBody>
      </p:sp>
      <p:sp>
        <p:nvSpPr>
          <p:cNvPr id="4" name="Rectangle 3"/>
          <p:cNvSpPr/>
          <p:nvPr/>
        </p:nvSpPr>
        <p:spPr>
          <a:xfrm>
            <a:off x="3108385" y="2018429"/>
            <a:ext cx="6096000" cy="1631216"/>
          </a:xfrm>
          <a:prstGeom prst="rect">
            <a:avLst/>
          </a:prstGeom>
        </p:spPr>
        <p:txBody>
          <a:bodyPr>
            <a:spAutoFit/>
          </a:bodyPr>
          <a:lstStyle/>
          <a:p>
            <a:pPr algn="r">
              <a:spcAft>
                <a:spcPts val="0"/>
              </a:spcAft>
            </a:pPr>
            <a:r>
              <a:rPr lang="en-US" sz="2000" dirty="0" err="1">
                <a:solidFill>
                  <a:schemeClr val="accent2">
                    <a:lumMod val="50000"/>
                  </a:schemeClr>
                </a:solidFill>
                <a:latin typeface="Calibri" panose="020F0502020204030204" pitchFamily="34" charset="0"/>
                <a:ea typeface="Times New Roman" panose="02020603050405020304" pitchFamily="18" charset="0"/>
                <a:cs typeface="Times New Roman" panose="02020603050405020304" pitchFamily="18" charset="0"/>
              </a:rPr>
              <a:t>Plānošanas</a:t>
            </a:r>
            <a:r>
              <a:rPr lang="en-US" sz="2000" dirty="0">
                <a:solidFill>
                  <a:schemeClr val="accent2">
                    <a:lumMod val="50000"/>
                  </a:schemeClr>
                </a:solidFill>
                <a:latin typeface="Calibri" panose="020F0502020204030204" pitchFamily="34" charset="0"/>
                <a:ea typeface="Times New Roman" panose="02020603050405020304" pitchFamily="18" charset="0"/>
                <a:cs typeface="Times New Roman" panose="02020603050405020304" pitchFamily="18" charset="0"/>
              </a:rPr>
              <a:t> </a:t>
            </a:r>
            <a:r>
              <a:rPr lang="en-US" sz="2000" dirty="0" err="1">
                <a:solidFill>
                  <a:schemeClr val="accent2">
                    <a:lumMod val="50000"/>
                  </a:schemeClr>
                </a:solidFill>
                <a:latin typeface="Calibri" panose="020F0502020204030204" pitchFamily="34" charset="0"/>
                <a:ea typeface="Times New Roman" panose="02020603050405020304" pitchFamily="18" charset="0"/>
                <a:cs typeface="Times New Roman" panose="02020603050405020304" pitchFamily="18" charset="0"/>
              </a:rPr>
              <a:t>dokument</a:t>
            </a:r>
            <a:r>
              <a:rPr lang="lv-LV" sz="2000" dirty="0">
                <a:solidFill>
                  <a:schemeClr val="accent2">
                    <a:lumMod val="50000"/>
                  </a:schemeClr>
                </a:solidFill>
                <a:latin typeface="Calibri" panose="020F0502020204030204" pitchFamily="34" charset="0"/>
                <a:ea typeface="Times New Roman" panose="02020603050405020304" pitchFamily="18" charset="0"/>
                <a:cs typeface="Times New Roman" panose="02020603050405020304" pitchFamily="18" charset="0"/>
              </a:rPr>
              <a:t>a</a:t>
            </a:r>
            <a:r>
              <a:rPr lang="en-US" sz="2000" dirty="0">
                <a:solidFill>
                  <a:schemeClr val="accent2">
                    <a:lumMod val="50000"/>
                  </a:schemeClr>
                </a:solidFill>
                <a:latin typeface="Calibri" panose="020F0502020204030204" pitchFamily="34" charset="0"/>
                <a:ea typeface="Times New Roman" panose="02020603050405020304" pitchFamily="18" charset="0"/>
                <a:cs typeface="Times New Roman" panose="02020603050405020304" pitchFamily="18" charset="0"/>
              </a:rPr>
              <a:t> </a:t>
            </a:r>
            <a:endParaRPr lang="lv-LV" sz="2000" dirty="0">
              <a:solidFill>
                <a:schemeClr val="accent2">
                  <a:lumMod val="50000"/>
                </a:schemeClr>
              </a:solidFill>
              <a:latin typeface="Calibri" panose="020F0502020204030204" pitchFamily="34" charset="0"/>
              <a:ea typeface="Times New Roman" panose="02020603050405020304" pitchFamily="18" charset="0"/>
              <a:cs typeface="Times New Roman" panose="02020603050405020304" pitchFamily="18" charset="0"/>
            </a:endParaRPr>
          </a:p>
          <a:p>
            <a:pPr algn="r">
              <a:spcAft>
                <a:spcPts val="0"/>
              </a:spcAft>
            </a:pPr>
            <a:r>
              <a:rPr lang="lv-LV" sz="2000" dirty="0">
                <a:solidFill>
                  <a:schemeClr val="accent2">
                    <a:lumMod val="50000"/>
                  </a:schemeClr>
                </a:solidFill>
                <a:latin typeface="Calibri" panose="020F0502020204030204" pitchFamily="34" charset="0"/>
                <a:ea typeface="Times New Roman" panose="02020603050405020304" pitchFamily="18" charset="0"/>
                <a:cs typeface="Times New Roman" panose="02020603050405020304" pitchFamily="18" charset="0"/>
              </a:rPr>
              <a:t>Plāns "Pasākumu programma </a:t>
            </a:r>
            <a:endParaRPr lang="lv-LV" sz="2000" dirty="0" smtClean="0">
              <a:solidFill>
                <a:schemeClr val="accent2">
                  <a:lumMod val="50000"/>
                </a:schemeClr>
              </a:solidFill>
              <a:latin typeface="Calibri" panose="020F0502020204030204" pitchFamily="34" charset="0"/>
              <a:ea typeface="Times New Roman" panose="02020603050405020304" pitchFamily="18" charset="0"/>
              <a:cs typeface="Times New Roman" panose="02020603050405020304" pitchFamily="18" charset="0"/>
            </a:endParaRPr>
          </a:p>
          <a:p>
            <a:pPr algn="r">
              <a:spcAft>
                <a:spcPts val="0"/>
              </a:spcAft>
            </a:pPr>
            <a:r>
              <a:rPr lang="lv-LV" sz="2000" dirty="0" smtClean="0">
                <a:solidFill>
                  <a:schemeClr val="accent2">
                    <a:lumMod val="50000"/>
                  </a:schemeClr>
                </a:solidFill>
                <a:latin typeface="Calibri" panose="020F0502020204030204" pitchFamily="34" charset="0"/>
                <a:ea typeface="Times New Roman" panose="02020603050405020304" pitchFamily="18" charset="0"/>
                <a:cs typeface="Times New Roman" panose="02020603050405020304" pitchFamily="18" charset="0"/>
              </a:rPr>
              <a:t>laba </a:t>
            </a:r>
            <a:r>
              <a:rPr lang="lv-LV" sz="2000" dirty="0">
                <a:solidFill>
                  <a:schemeClr val="accent2">
                    <a:lumMod val="50000"/>
                  </a:schemeClr>
                </a:solidFill>
                <a:latin typeface="Calibri" panose="020F0502020204030204" pitchFamily="34" charset="0"/>
                <a:ea typeface="Times New Roman" panose="02020603050405020304" pitchFamily="18" charset="0"/>
                <a:cs typeface="Times New Roman" panose="02020603050405020304" pitchFamily="18" charset="0"/>
              </a:rPr>
              <a:t>jūras vides stāvokļa panākšanai </a:t>
            </a:r>
          </a:p>
          <a:p>
            <a:pPr algn="r">
              <a:spcAft>
                <a:spcPts val="0"/>
              </a:spcAft>
            </a:pPr>
            <a:r>
              <a:rPr lang="lv-LV" sz="2000" dirty="0">
                <a:solidFill>
                  <a:schemeClr val="accent2">
                    <a:lumMod val="50000"/>
                  </a:schemeClr>
                </a:solidFill>
                <a:latin typeface="Calibri" panose="020F0502020204030204" pitchFamily="34" charset="0"/>
                <a:ea typeface="Times New Roman" panose="02020603050405020304" pitchFamily="18" charset="0"/>
                <a:cs typeface="Times New Roman" panose="02020603050405020304" pitchFamily="18" charset="0"/>
              </a:rPr>
              <a:t>2022. - 2027. gadā"</a:t>
            </a:r>
          </a:p>
          <a:p>
            <a:pPr algn="r">
              <a:spcAft>
                <a:spcPts val="0"/>
              </a:spcAft>
            </a:pPr>
            <a:endParaRPr lang="lv-LV" sz="2000" dirty="0">
              <a:solidFill>
                <a:schemeClr val="accent2">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00709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Jūras vides mērķi</a:t>
            </a:r>
            <a:endParaRPr lang="lv-LV" dirty="0"/>
          </a:p>
        </p:txBody>
      </p:sp>
      <p:sp>
        <p:nvSpPr>
          <p:cNvPr id="3" name="Content Placeholder 2"/>
          <p:cNvSpPr>
            <a:spLocks noGrp="1"/>
          </p:cNvSpPr>
          <p:nvPr>
            <p:ph idx="1"/>
          </p:nvPr>
        </p:nvSpPr>
        <p:spPr/>
        <p:txBody>
          <a:bodyPr>
            <a:normAutofit lnSpcReduction="10000"/>
          </a:bodyPr>
          <a:lstStyle/>
          <a:p>
            <a:r>
              <a:rPr lang="lv-LV" dirty="0"/>
              <a:t>Pasākumu programmā noteikti šādi Jūras vides mērķi: </a:t>
            </a:r>
          </a:p>
          <a:p>
            <a:r>
              <a:rPr lang="lv-LV" dirty="0"/>
              <a:t>JVM1: Antropogēnās aktivitātes nav negatīvi ietekmējušas jūras biotopus un sugas;</a:t>
            </a:r>
          </a:p>
          <a:p>
            <a:r>
              <a:rPr lang="lv-LV" dirty="0"/>
              <a:t>JVM2: Jūras resursu izmantošana ir ilgtspējīga un nedegradē ekosistēmu;</a:t>
            </a:r>
          </a:p>
          <a:p>
            <a:r>
              <a:rPr lang="lv-LV" dirty="0"/>
              <a:t>JVM3: Eitrofikācija nerada negatīvu ietekmi uz Jūras ekosistēmu;</a:t>
            </a:r>
          </a:p>
          <a:p>
            <a:r>
              <a:rPr lang="lv-LV" dirty="0"/>
              <a:t>JVM4: Jūrai raksturīgs </a:t>
            </a:r>
            <a:r>
              <a:rPr lang="lv-LV" dirty="0" err="1"/>
              <a:t>hidromorfoloģisks</a:t>
            </a:r>
            <a:r>
              <a:rPr lang="lv-LV" dirty="0"/>
              <a:t> stāvoklis;</a:t>
            </a:r>
          </a:p>
          <a:p>
            <a:r>
              <a:rPr lang="lv-LV" dirty="0"/>
              <a:t>JVM5: Piesārņojošo vielu koncentrāciju līmenis nerada nevēlamu ietekmi uz jūras ekosistēmu;</a:t>
            </a:r>
          </a:p>
          <a:p>
            <a:r>
              <a:rPr lang="lv-LV" dirty="0"/>
              <a:t>JVM6: Cietie atkritumi nerada nevēlamu ietekmi uz jūras ekosistēmu;</a:t>
            </a:r>
          </a:p>
          <a:p>
            <a:r>
              <a:rPr lang="lv-LV" dirty="0"/>
              <a:t>JVM7: Troksnis un cita veida enerģija nerada nevēlamu ietekmi uz jūras ekosistēmu.</a:t>
            </a:r>
          </a:p>
          <a:p>
            <a:endParaRPr lang="lv-LV" dirty="0"/>
          </a:p>
        </p:txBody>
      </p:sp>
    </p:spTree>
    <p:extLst>
      <p:ext uri="{BB962C8B-B14F-4D97-AF65-F5344CB8AC3E}">
        <p14:creationId xmlns:p14="http://schemas.microsoft.com/office/powerpoint/2010/main" val="39418786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Jūras vides mērķu sasniegšana</a:t>
            </a:r>
            <a:endParaRPr lang="lv-LV" dirty="0"/>
          </a:p>
        </p:txBody>
      </p:sp>
      <p:sp>
        <p:nvSpPr>
          <p:cNvPr id="3" name="Content Placeholder 2"/>
          <p:cNvSpPr>
            <a:spLocks noGrp="1"/>
          </p:cNvSpPr>
          <p:nvPr>
            <p:ph idx="1"/>
          </p:nvPr>
        </p:nvSpPr>
        <p:spPr/>
        <p:txBody>
          <a:bodyPr/>
          <a:lstStyle/>
          <a:p>
            <a:r>
              <a:rPr lang="lv-LV" dirty="0"/>
              <a:t>Katram </a:t>
            </a:r>
            <a:r>
              <a:rPr lang="lv-LV" dirty="0" smtClean="0"/>
              <a:t>Jūras </a:t>
            </a:r>
            <a:r>
              <a:rPr lang="lv-LV" dirty="0"/>
              <a:t>vides mērķim ir </a:t>
            </a:r>
            <a:r>
              <a:rPr lang="lv-LV" dirty="0" smtClean="0"/>
              <a:t>definēts:</a:t>
            </a:r>
          </a:p>
          <a:p>
            <a:pPr lvl="1"/>
            <a:r>
              <a:rPr lang="lv-LV" dirty="0" smtClean="0"/>
              <a:t> </a:t>
            </a:r>
            <a:r>
              <a:rPr lang="lv-LV" dirty="0"/>
              <a:t>Rīcības virziens mērķa </a:t>
            </a:r>
            <a:r>
              <a:rPr lang="lv-LV" dirty="0" smtClean="0"/>
              <a:t>sasniegšanai,</a:t>
            </a:r>
          </a:p>
          <a:p>
            <a:pPr lvl="1"/>
            <a:r>
              <a:rPr lang="lv-LV" dirty="0" smtClean="0"/>
              <a:t>izstrādāti </a:t>
            </a:r>
            <a:r>
              <a:rPr lang="lv-LV" dirty="0"/>
              <a:t>Pasākumi izvirzītā mērķa </a:t>
            </a:r>
            <a:r>
              <a:rPr lang="lv-LV" dirty="0" smtClean="0"/>
              <a:t>sasniegšanai, </a:t>
            </a:r>
          </a:p>
          <a:p>
            <a:pPr lvl="1"/>
            <a:r>
              <a:rPr lang="lv-LV" dirty="0" smtClean="0"/>
              <a:t>noteikts darbības/pasākuma rezultāts;</a:t>
            </a:r>
          </a:p>
          <a:p>
            <a:pPr lvl="1"/>
            <a:r>
              <a:rPr lang="lv-LV" dirty="0"/>
              <a:t>Jūras vides mērķiem JVM 1, JVM 3, JVM 5 un JVM 6 ir </a:t>
            </a:r>
            <a:r>
              <a:rPr lang="lv-LV" dirty="0" smtClean="0"/>
              <a:t>definēti pasākuma īstenošanas rezultatīvie rādītāji</a:t>
            </a:r>
            <a:endParaRPr lang="lv-LV" dirty="0"/>
          </a:p>
        </p:txBody>
      </p:sp>
    </p:spTree>
    <p:extLst>
      <p:ext uri="{BB962C8B-B14F-4D97-AF65-F5344CB8AC3E}">
        <p14:creationId xmlns:p14="http://schemas.microsoft.com/office/powerpoint/2010/main" val="34575468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15660"/>
            <a:ext cx="8596668" cy="1714740"/>
          </a:xfrm>
        </p:spPr>
        <p:txBody>
          <a:bodyPr/>
          <a:lstStyle/>
          <a:p>
            <a:r>
              <a:rPr lang="lv-LV" dirty="0" smtClean="0"/>
              <a:t>Prognozējamo ietekmju uz vidi novērtējums</a:t>
            </a:r>
            <a:endParaRPr lang="lv-LV" dirty="0"/>
          </a:p>
        </p:txBody>
      </p:sp>
      <p:sp>
        <p:nvSpPr>
          <p:cNvPr id="3" name="Content Placeholder 2"/>
          <p:cNvSpPr>
            <a:spLocks noGrp="1"/>
          </p:cNvSpPr>
          <p:nvPr>
            <p:ph idx="1"/>
          </p:nvPr>
        </p:nvSpPr>
        <p:spPr>
          <a:xfrm>
            <a:off x="677334" y="1500996"/>
            <a:ext cx="8596668" cy="5486399"/>
          </a:xfrm>
        </p:spPr>
        <p:txBody>
          <a:bodyPr>
            <a:normAutofit fontScale="85000" lnSpcReduction="10000"/>
          </a:bodyPr>
          <a:lstStyle/>
          <a:p>
            <a:r>
              <a:rPr lang="lv-LV" dirty="0"/>
              <a:t>Kopumā darbības katra no Jūras vides mērķiem ietvaros atstās tiešu un pozitīvu ilgtermiņa ietekmi uz Latvijas Jūras teritoriju un Baltijas jūru </a:t>
            </a:r>
            <a:r>
              <a:rPr lang="lv-LV" dirty="0" smtClean="0"/>
              <a:t>kopumā.</a:t>
            </a:r>
          </a:p>
          <a:p>
            <a:r>
              <a:rPr lang="lv-LV" dirty="0" smtClean="0"/>
              <a:t>Aktualizējot </a:t>
            </a:r>
            <a:r>
              <a:rPr lang="lv-LV" dirty="0"/>
              <a:t>un pilnveidojot pasākumu programmu jaunajam plānošanas periodam, tiek ņemtas vērā konstatētās problēmas un, izvērtējot esošos pasākumus, noteikti jauni, alternatīvi pasākumi, kas vērsti uz jūras vides aizsardzību un tās stāvokļa uzlabošanu ilgtermiņā. </a:t>
            </a:r>
            <a:endParaRPr lang="lv-LV" dirty="0" smtClean="0"/>
          </a:p>
          <a:p>
            <a:r>
              <a:rPr lang="lv-LV" dirty="0"/>
              <a:t>Izvērtējot plānošanas dokumentā noteiktos mērķus un pasākumus to sasniegšanai, tika konstatēts, ka prognozējamas tikai pozitīvas tiešas un netiešas ietekmes uz jūras vides stāvokli.</a:t>
            </a:r>
          </a:p>
          <a:p>
            <a:r>
              <a:rPr lang="lv-LV" dirty="0"/>
              <a:t>Pamatojoties uz veikto Pasākumu programmā ietverto pasākumu prognozējamās ietekmes uz vidi izvērtējumu un ņemot vērā to, ka tās tiek īstenotas Latvijas jūras telpā, kas ir daļa no Baltijas jūras ekosistēmas, var secināt, ka sasniedzot Pasākumu programmā noteiktos mērķus, kopumā tiks uzlabots Baltijas jūras vides stāvoklis. </a:t>
            </a:r>
          </a:p>
          <a:p>
            <a:r>
              <a:rPr lang="lv-LV" dirty="0"/>
              <a:t>Būtiskākās pozitīvās ietekmes prognozējamas Rīgas jūras līcī un Latvijas kaimiņvalsts Igaunijas teritoriālajā jūrā un ekskluzīvajā ekonomiskajā zonā, tiešā jūras robežas tuvumā. Pozitīvi tiks ietekmēta jūras vide arī Lietuvas jūras teritorijā, kas ir otra valsts ar kuru Latvijai ir jūras robeža</a:t>
            </a:r>
            <a:r>
              <a:rPr lang="lv-LV" dirty="0" smtClean="0"/>
              <a:t>.</a:t>
            </a:r>
          </a:p>
          <a:p>
            <a:r>
              <a:rPr lang="lv-LV" dirty="0" smtClean="0"/>
              <a:t>Summāri</a:t>
            </a:r>
            <a:r>
              <a:rPr lang="lv-LV" dirty="0"/>
              <a:t>, ņemot vērā starptautiskās vienošanās, šī Pasākumu programma ir Latvijas ieguldījums kopējā Baltijas jūras vides stāvokļa uzlabošanā. Ņemot vērā to, ka jūrā nepastāv fiziskas valstu robežas, jūras straumes, vēja ietekmes u.c. faktorus, ir gandrīz neiespējami kvantitatīvi definēt katras valsts ieguldījumu un veikto pasākumu ietekmju robežas. </a:t>
            </a:r>
          </a:p>
          <a:p>
            <a:endParaRPr lang="lv-LV" dirty="0"/>
          </a:p>
          <a:p>
            <a:endParaRPr lang="lv-LV" dirty="0"/>
          </a:p>
        </p:txBody>
      </p:sp>
    </p:spTree>
    <p:extLst>
      <p:ext uri="{BB962C8B-B14F-4D97-AF65-F5344CB8AC3E}">
        <p14:creationId xmlns:p14="http://schemas.microsoft.com/office/powerpoint/2010/main" val="36891403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50167"/>
            <a:ext cx="8596668" cy="707366"/>
          </a:xfrm>
        </p:spPr>
        <p:txBody>
          <a:bodyPr/>
          <a:lstStyle/>
          <a:p>
            <a:r>
              <a:rPr lang="lv-LV" dirty="0"/>
              <a:t>Rekomendācijas</a:t>
            </a:r>
          </a:p>
        </p:txBody>
      </p:sp>
      <p:sp>
        <p:nvSpPr>
          <p:cNvPr id="3" name="Content Placeholder 2"/>
          <p:cNvSpPr>
            <a:spLocks noGrp="1"/>
          </p:cNvSpPr>
          <p:nvPr>
            <p:ph idx="1"/>
          </p:nvPr>
        </p:nvSpPr>
        <p:spPr>
          <a:xfrm>
            <a:off x="677334" y="2165229"/>
            <a:ext cx="8596668" cy="4416725"/>
          </a:xfrm>
        </p:spPr>
        <p:txBody>
          <a:bodyPr>
            <a:normAutofit/>
          </a:bodyPr>
          <a:lstStyle/>
          <a:p>
            <a:r>
              <a:rPr lang="lv-LV" dirty="0"/>
              <a:t>Stratēģiskā ietekmes uz vidi novērtējuma procesā nav izstrādātas rekomendācijas papildus pasākumiem, taču tiek rekomendēts, izvērtējot </a:t>
            </a:r>
            <a:r>
              <a:rPr lang="lv-LV" dirty="0" err="1"/>
              <a:t>bentiskos</a:t>
            </a:r>
            <a:r>
              <a:rPr lang="lv-LV" dirty="0"/>
              <a:t> biotopus un jūras hidroloģiskos apstākļus, tai skaitā sanešu plūsmas, kā vienu no identifikatoriem apzināt un vērtēt ģeoloģisko uzbūvi, iežu litoloģisko sastāvu, vērtēt arī pazemes ūdens pieplūdi jūrā, kas ir Baltijas artēziskā baseina noplūdes apgabals, un jūras ģeoloģisko darbību.</a:t>
            </a:r>
            <a:endParaRPr lang="lv-LV" dirty="0"/>
          </a:p>
          <a:p>
            <a:endParaRPr lang="lv-LV" dirty="0"/>
          </a:p>
        </p:txBody>
      </p:sp>
    </p:spTree>
    <p:extLst>
      <p:ext uri="{BB962C8B-B14F-4D97-AF65-F5344CB8AC3E}">
        <p14:creationId xmlns:p14="http://schemas.microsoft.com/office/powerpoint/2010/main" val="7667504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Paldies par uzmanību</a:t>
            </a:r>
          </a:p>
        </p:txBody>
      </p:sp>
      <p:sp>
        <p:nvSpPr>
          <p:cNvPr id="3" name="Text Placeholder 2"/>
          <p:cNvSpPr>
            <a:spLocks noGrp="1"/>
          </p:cNvSpPr>
          <p:nvPr>
            <p:ph type="body" idx="1"/>
          </p:nvPr>
        </p:nvSpPr>
        <p:spPr/>
        <p:txBody>
          <a:bodyPr>
            <a:normAutofit lnSpcReduction="10000"/>
          </a:bodyPr>
          <a:lstStyle/>
          <a:p>
            <a:r>
              <a:rPr lang="lv-LV" dirty="0"/>
              <a:t>Jautājumi, komentāri…….</a:t>
            </a:r>
          </a:p>
          <a:p>
            <a:endParaRPr lang="lv-LV" dirty="0"/>
          </a:p>
          <a:p>
            <a:endParaRPr lang="lv-LV" dirty="0"/>
          </a:p>
          <a:p>
            <a:r>
              <a:rPr lang="lv-LV" dirty="0"/>
              <a:t>Vides eksperte Inga </a:t>
            </a:r>
            <a:r>
              <a:rPr lang="lv-LV" dirty="0" smtClean="0"/>
              <a:t>Gavena, t.29545377, </a:t>
            </a:r>
            <a:r>
              <a:rPr lang="lv-LV" smtClean="0"/>
              <a:t>E-pasts:inga.gavena@gmail.com</a:t>
            </a:r>
            <a:endParaRPr lang="lv-LV" dirty="0"/>
          </a:p>
        </p:txBody>
      </p:sp>
    </p:spTree>
    <p:extLst>
      <p:ext uri="{BB962C8B-B14F-4D97-AF65-F5344CB8AC3E}">
        <p14:creationId xmlns:p14="http://schemas.microsoft.com/office/powerpoint/2010/main" val="587610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Stratēģiskais ietekmes uz vidi novērtējums veikts:</a:t>
            </a:r>
          </a:p>
        </p:txBody>
      </p:sp>
      <p:sp>
        <p:nvSpPr>
          <p:cNvPr id="3" name="Content Placeholder 2"/>
          <p:cNvSpPr>
            <a:spLocks noGrp="1"/>
          </p:cNvSpPr>
          <p:nvPr>
            <p:ph idx="1"/>
          </p:nvPr>
        </p:nvSpPr>
        <p:spPr/>
        <p:txBody>
          <a:bodyPr>
            <a:normAutofit fontScale="92500" lnSpcReduction="20000"/>
          </a:bodyPr>
          <a:lstStyle/>
          <a:p>
            <a:r>
              <a:rPr lang="lv-LV" dirty="0"/>
              <a:t>SIVN veikts un Vides pārskats izstrādāts saskaņā ar likumu „Par ietekmes uz vidi novērtējumu”, Ministru kabineta (turpmāk tekstā – MK) 2004. gada 23. marta noteikumiem Nr. 157 „Kārtība, kādā veicams ietekmes uz vidi stratēģiskais novērtējums” </a:t>
            </a:r>
          </a:p>
          <a:p>
            <a:r>
              <a:rPr lang="lv-LV" dirty="0" smtClean="0"/>
              <a:t>Stratēģiskā IVN nepieciešamību nosaka Likuma par ietekmes uz vidi novērtējumu 4.panta </a:t>
            </a:r>
            <a:r>
              <a:rPr lang="lv-LV" dirty="0"/>
              <a:t>3.daļā noteiktais, ka: (3) Stratēģisko novērtējumu veic plānošanas dokumentiem, arī tiem, kuri saistīti ar Eiropas Savienības līdzfinansējuma izmantošanu, un to grozījumiem, ja attiecīgos plānošanas dokumentus saskaņā ar normatīvajiem aktiem vai citiem noteikumiem izstrādā vai pieņem Saeima, Ministru kabinets, pašvaldība, valsts pašvaldību institūcija, cita atvasināta publiska persona vai cits subjekts, kuram deleģēts valsts pārvaldes uzdevums vai valsts īpašuma </a:t>
            </a:r>
            <a:r>
              <a:rPr lang="lv-LV" dirty="0" smtClean="0"/>
              <a:t>apsaimniekošana un MK </a:t>
            </a:r>
            <a:r>
              <a:rPr lang="lv-LV" dirty="0"/>
              <a:t>noteikumu Nr.157. 2. </a:t>
            </a:r>
            <a:r>
              <a:rPr lang="lv-LV" dirty="0" smtClean="0"/>
              <a:t>punktā noteiktais, ka: «Saskaņā </a:t>
            </a:r>
            <a:r>
              <a:rPr lang="lv-LV" dirty="0"/>
              <a:t>ar likuma “Par ietekmes uz vidi novērtējumu” 4.panta trešo daļu stratēģiskais novērtējums ir nepieciešams šādu veidu plānošanas dokumentiem</a:t>
            </a:r>
            <a:r>
              <a:rPr lang="lv-LV" dirty="0" smtClean="0"/>
              <a:t>: 2.1</a:t>
            </a:r>
            <a:r>
              <a:rPr lang="lv-LV" dirty="0"/>
              <a:t>. nacionālā līmeņa attīstības plānošanas dokumentiem (turpmāk – valsts plānošanas dokuments</a:t>
            </a:r>
            <a:r>
              <a:rPr lang="lv-LV" dirty="0" smtClean="0"/>
              <a:t>)’’</a:t>
            </a:r>
            <a:endParaRPr lang="lv-LV" dirty="0"/>
          </a:p>
          <a:p>
            <a:r>
              <a:rPr lang="lv-LV" dirty="0" smtClean="0"/>
              <a:t>Stratēģiskā </a:t>
            </a:r>
            <a:r>
              <a:rPr lang="lv-LV" dirty="0"/>
              <a:t>IVN rezultāti ir apkopoti Vides pārskatā</a:t>
            </a:r>
          </a:p>
          <a:p>
            <a:endParaRPr lang="lv-LV" dirty="0"/>
          </a:p>
          <a:p>
            <a:endParaRPr lang="lv-LV" dirty="0"/>
          </a:p>
        </p:txBody>
      </p:sp>
    </p:spTree>
    <p:extLst>
      <p:ext uri="{BB962C8B-B14F-4D97-AF65-F5344CB8AC3E}">
        <p14:creationId xmlns:p14="http://schemas.microsoft.com/office/powerpoint/2010/main" val="943395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Stratēģiskā ietekmes uz vidi novērtējuma mērķis ir:</a:t>
            </a:r>
          </a:p>
        </p:txBody>
      </p:sp>
      <p:sp>
        <p:nvSpPr>
          <p:cNvPr id="3" name="Content Placeholder 2"/>
          <p:cNvSpPr>
            <a:spLocks noGrp="1"/>
          </p:cNvSpPr>
          <p:nvPr>
            <p:ph idx="1"/>
          </p:nvPr>
        </p:nvSpPr>
        <p:spPr/>
        <p:txBody>
          <a:bodyPr/>
          <a:lstStyle/>
          <a:p>
            <a:endParaRPr lang="lv-LV" dirty="0"/>
          </a:p>
          <a:p>
            <a:r>
              <a:rPr lang="lv-LV" dirty="0"/>
              <a:t>SIVN vispārīgie uzdevumi ir:</a:t>
            </a:r>
          </a:p>
          <a:p>
            <a:pPr lvl="1"/>
            <a:r>
              <a:rPr lang="lv-LV" dirty="0"/>
              <a:t>novērtēt esošos vides apstākļus un sniegt informāciju lēmumu pieņēmējiem;</a:t>
            </a:r>
          </a:p>
          <a:p>
            <a:pPr lvl="1"/>
            <a:r>
              <a:rPr lang="lv-LV" dirty="0"/>
              <a:t>prognozēt plānošanas dokumenta īstenošanas iespējamās ietekmes uz vidi;</a:t>
            </a:r>
          </a:p>
          <a:p>
            <a:pPr lvl="1"/>
            <a:r>
              <a:rPr lang="lv-LV" dirty="0"/>
              <a:t>izstrādāt rekomendācijas ietekmju mazināšanai vai novēršanai;</a:t>
            </a:r>
          </a:p>
          <a:p>
            <a:pPr lvl="1"/>
            <a:r>
              <a:rPr lang="lv-LV" dirty="0"/>
              <a:t>nodrošināt sabiedrības informēšanu par plānošanas dokumenta izstrādi un iesaistīšana lēmumu pieņemšanas procesā.</a:t>
            </a:r>
          </a:p>
          <a:p>
            <a:endParaRPr lang="lv-LV" dirty="0"/>
          </a:p>
        </p:txBody>
      </p:sp>
    </p:spTree>
    <p:extLst>
      <p:ext uri="{BB962C8B-B14F-4D97-AF65-F5344CB8AC3E}">
        <p14:creationId xmlns:p14="http://schemas.microsoft.com/office/powerpoint/2010/main" val="42343679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312543" y="256611"/>
            <a:ext cx="5047374" cy="7127601"/>
          </a:xfrm>
          <a:prstGeom prst="rect">
            <a:avLst/>
          </a:prstGeom>
        </p:spPr>
      </p:pic>
    </p:spTree>
    <p:extLst>
      <p:ext uri="{BB962C8B-B14F-4D97-AF65-F5344CB8AC3E}">
        <p14:creationId xmlns:p14="http://schemas.microsoft.com/office/powerpoint/2010/main" val="20201315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Pasākumu </a:t>
            </a:r>
            <a:r>
              <a:rPr lang="lv-LV" dirty="0"/>
              <a:t>programma laba jūras vides stāvokļa panākšanai 2022.-2027. gadā.</a:t>
            </a:r>
          </a:p>
        </p:txBody>
      </p:sp>
      <p:sp>
        <p:nvSpPr>
          <p:cNvPr id="3" name="Content Placeholder 2"/>
          <p:cNvSpPr>
            <a:spLocks noGrp="1"/>
          </p:cNvSpPr>
          <p:nvPr>
            <p:ph idx="1"/>
          </p:nvPr>
        </p:nvSpPr>
        <p:spPr>
          <a:xfrm>
            <a:off x="677334" y="2160589"/>
            <a:ext cx="8596668" cy="4248837"/>
          </a:xfrm>
        </p:spPr>
        <p:txBody>
          <a:bodyPr>
            <a:normAutofit fontScale="92500" lnSpcReduction="10000"/>
          </a:bodyPr>
          <a:lstStyle/>
          <a:p>
            <a:r>
              <a:rPr lang="lv-LV" dirty="0"/>
              <a:t>Atbilstoši „Jūras Stratēģijas direktīvas” un Jūras vides aizsardzības un pārvaldības </a:t>
            </a:r>
            <a:r>
              <a:rPr lang="lv-LV" dirty="0" smtClean="0"/>
              <a:t>likuma   </a:t>
            </a:r>
            <a:r>
              <a:rPr lang="lv-LV" dirty="0"/>
              <a:t>prasībām, Latvijai ir jāizstrādā un jāīsteno jūras stratēģija, kas ir vispusīgs, secīgi izstrādātu sistemātisku pasākumu kopums, lai panāktu un saglabātu labu jūras vides stāvokli, novērstu jūras vides stāvokļa pasliktināšanos Latvijas jurisdikcijā esošajos jūras ūdeņos. Jūras stratēģija ietver:</a:t>
            </a:r>
          </a:p>
          <a:p>
            <a:r>
              <a:rPr lang="lv-LV" dirty="0"/>
              <a:t>1) jūras vides stāvokļa sākotnējo novērtējumu (turpmāk – jūras novērtējums), laba jūras ūdeņu vides stāvokļa definēšanu,  vides kvalitātes mērķu un rādītāju noteikšanu (2012.g.; 2018.g.);  </a:t>
            </a:r>
          </a:p>
          <a:p>
            <a:r>
              <a:rPr lang="lv-LV" dirty="0"/>
              <a:t>2) jūras vides monitoringa programmas izstrādi (2014.g.; 2020.g.); </a:t>
            </a:r>
          </a:p>
          <a:p>
            <a:r>
              <a:rPr lang="lv-LV" dirty="0"/>
              <a:t>3) pasākumu programmas izstrādi (2015.g., 2021.g.) un īstenošanu.</a:t>
            </a:r>
          </a:p>
          <a:p>
            <a:r>
              <a:rPr lang="lv-LV" dirty="0"/>
              <a:t>Esošā pasākumu programma ir tikusi izstrādāta periodam 2017.-2020.gads. Atjaunotā pasākumu programma jāizstrādā, aptverot direktīvas ieviešanas otro ciklu (2022.-2027.gads</a:t>
            </a:r>
            <a:r>
              <a:rPr lang="lv-LV" dirty="0" smtClean="0"/>
              <a:t>). Tādējādi vērtēšanai nodotā Pasākumu programma ir esošās Pasākumu programmas īstenošanas rezultātu novērtējums un pasākumu aktualizācija.</a:t>
            </a:r>
          </a:p>
          <a:p>
            <a:endParaRPr lang="lv-LV" dirty="0"/>
          </a:p>
        </p:txBody>
      </p:sp>
    </p:spTree>
    <p:extLst>
      <p:ext uri="{BB962C8B-B14F-4D97-AF65-F5344CB8AC3E}">
        <p14:creationId xmlns:p14="http://schemas.microsoft.com/office/powerpoint/2010/main" val="275050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Plānošanas dokumenta izstrādes mērķis</a:t>
            </a:r>
            <a:endParaRPr lang="lv-LV" dirty="0"/>
          </a:p>
        </p:txBody>
      </p:sp>
      <p:sp>
        <p:nvSpPr>
          <p:cNvPr id="3" name="Content Placeholder 2"/>
          <p:cNvSpPr>
            <a:spLocks noGrp="1"/>
          </p:cNvSpPr>
          <p:nvPr>
            <p:ph idx="1"/>
          </p:nvPr>
        </p:nvSpPr>
        <p:spPr/>
        <p:txBody>
          <a:bodyPr/>
          <a:lstStyle/>
          <a:p>
            <a:r>
              <a:rPr lang="lv-LV" dirty="0"/>
              <a:t>Programmas mērķis ir noteikt nepieciešamos pasākumus stratēģiskā mērķa – laba jūras vides stāvokļa panākšanai un saglabāšanai Latvijas jurisdikcijā esošajos jūras ūdeņos atbilstoši Direktīvas un  Likuma prasībām. </a:t>
            </a:r>
            <a:endParaRPr lang="lv-LV" dirty="0" smtClean="0"/>
          </a:p>
          <a:p>
            <a:r>
              <a:rPr lang="lv-LV" dirty="0" smtClean="0"/>
              <a:t>Tās </a:t>
            </a:r>
            <a:r>
              <a:rPr lang="lv-LV" dirty="0"/>
              <a:t>sagaidāmais rezultāts – īstenojot Programmā paredzētos pasākumus, tiek sasniegti uz jūras novērtējuma pamata noteiktie jūras vides mērķi un tiek saglabāts vai panākts labs jūras vides stāvoklis Latvijas jurisdikcijā esošajos jūras ūdeņos, kā tas noteikts Direktīvā un Vides politikas pamatnostādnēs 2022. - 2027.gadam. </a:t>
            </a:r>
          </a:p>
        </p:txBody>
      </p:sp>
    </p:spTree>
    <p:extLst>
      <p:ext uri="{BB962C8B-B14F-4D97-AF65-F5344CB8AC3E}">
        <p14:creationId xmlns:p14="http://schemas.microsoft.com/office/powerpoint/2010/main" val="2737467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Jūras vides stāvoklis</a:t>
            </a:r>
            <a:endParaRPr lang="lv-LV" dirty="0"/>
          </a:p>
        </p:txBody>
      </p:sp>
      <p:sp>
        <p:nvSpPr>
          <p:cNvPr id="3" name="Content Placeholder 2"/>
          <p:cNvSpPr>
            <a:spLocks noGrp="1"/>
          </p:cNvSpPr>
          <p:nvPr>
            <p:ph idx="1"/>
          </p:nvPr>
        </p:nvSpPr>
        <p:spPr>
          <a:xfrm>
            <a:off x="677334" y="1388853"/>
            <a:ext cx="8596668" cy="4652509"/>
          </a:xfrm>
        </p:spPr>
        <p:txBody>
          <a:bodyPr/>
          <a:lstStyle/>
          <a:p>
            <a:r>
              <a:rPr lang="lv-LV" dirty="0" smtClean="0"/>
              <a:t>Pasākumu programmas izstrāde un tās stratēģiskais ietekmes uz vidi novērtējums balstīts uz plašu zinātnisko pētījumu par jūras vides stāvokli un antropogēno slodzi rezultātiem. Pasākumu programmas 1.cikla rezultātu un jūras vides stāvokļa izmaiņas dažādos aspektos vērtējuši:</a:t>
            </a:r>
          </a:p>
          <a:p>
            <a:r>
              <a:rPr lang="lv-LV" dirty="0" err="1" smtClean="0"/>
              <a:t>Hidroekoloģijas</a:t>
            </a:r>
            <a:r>
              <a:rPr lang="lv-LV" dirty="0" smtClean="0"/>
              <a:t> institūts;</a:t>
            </a:r>
          </a:p>
          <a:p>
            <a:r>
              <a:rPr lang="lv-LV" dirty="0" smtClean="0"/>
              <a:t>Latvijas vides, ģeoloģijas un meteoroloģijas centrs;</a:t>
            </a:r>
          </a:p>
          <a:p>
            <a:r>
              <a:rPr lang="es-ES" dirty="0"/>
              <a:t>SIA “</a:t>
            </a:r>
            <a:r>
              <a:rPr lang="es-ES" dirty="0" err="1"/>
              <a:t>Procesu</a:t>
            </a:r>
            <a:r>
              <a:rPr lang="es-ES" dirty="0"/>
              <a:t> </a:t>
            </a:r>
            <a:r>
              <a:rPr lang="es-ES" dirty="0" err="1"/>
              <a:t>analīzes</a:t>
            </a:r>
            <a:r>
              <a:rPr lang="es-ES" dirty="0"/>
              <a:t> un </a:t>
            </a:r>
            <a:r>
              <a:rPr lang="es-ES" dirty="0" err="1"/>
              <a:t>izpētes</a:t>
            </a:r>
            <a:r>
              <a:rPr lang="es-ES" dirty="0"/>
              <a:t> </a:t>
            </a:r>
            <a:r>
              <a:rPr lang="es-ES" dirty="0" err="1"/>
              <a:t>centrs</a:t>
            </a:r>
            <a:r>
              <a:rPr lang="es-ES" dirty="0" smtClean="0"/>
              <a:t>”</a:t>
            </a:r>
            <a:r>
              <a:rPr lang="lv-LV" dirty="0" smtClean="0"/>
              <a:t>;</a:t>
            </a:r>
          </a:p>
          <a:p>
            <a:r>
              <a:rPr lang="lv-LV" dirty="0"/>
              <a:t>SIA “</a:t>
            </a:r>
            <a:r>
              <a:rPr lang="lv-LV" dirty="0" smtClean="0"/>
              <a:t>AKTIIVS;</a:t>
            </a:r>
          </a:p>
          <a:p>
            <a:r>
              <a:rPr lang="lv-LV" dirty="0"/>
              <a:t>Tāpat izmantoti HELCOM dati un novērtējumi par jūras vides stāvokli un slodzēm.</a:t>
            </a:r>
            <a:endParaRPr lang="lv-LV" dirty="0" smtClean="0"/>
          </a:p>
          <a:p>
            <a:r>
              <a:rPr lang="lv-LV" b="1" dirty="0" smtClean="0"/>
              <a:t>Definētas jomas, kurās netiek sasniegts labs jūras vides stāvoklis</a:t>
            </a:r>
          </a:p>
          <a:p>
            <a:endParaRPr lang="lv-LV" dirty="0"/>
          </a:p>
        </p:txBody>
      </p:sp>
    </p:spTree>
    <p:extLst>
      <p:ext uri="{BB962C8B-B14F-4D97-AF65-F5344CB8AC3E}">
        <p14:creationId xmlns:p14="http://schemas.microsoft.com/office/powerpoint/2010/main" val="2024057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15660"/>
            <a:ext cx="8596668" cy="1250831"/>
          </a:xfrm>
        </p:spPr>
        <p:txBody>
          <a:bodyPr/>
          <a:lstStyle/>
          <a:p>
            <a:r>
              <a:rPr lang="lv-LV" dirty="0"/>
              <a:t>Jūras vides stāvokli raksturojošie kvalitatīvie raksturlielumi:</a:t>
            </a:r>
          </a:p>
        </p:txBody>
      </p:sp>
      <p:sp>
        <p:nvSpPr>
          <p:cNvPr id="3" name="Content Placeholder 2"/>
          <p:cNvSpPr>
            <a:spLocks noGrp="1"/>
          </p:cNvSpPr>
          <p:nvPr>
            <p:ph idx="1"/>
          </p:nvPr>
        </p:nvSpPr>
        <p:spPr>
          <a:xfrm>
            <a:off x="677334" y="1578635"/>
            <a:ext cx="8596668" cy="5020574"/>
          </a:xfrm>
        </p:spPr>
        <p:txBody>
          <a:bodyPr/>
          <a:lstStyle/>
          <a:p>
            <a:r>
              <a:rPr lang="lv-LV" dirty="0"/>
              <a:t>D1 – bioloģiskā daudzveidība;</a:t>
            </a:r>
          </a:p>
          <a:p>
            <a:r>
              <a:rPr lang="lv-LV" dirty="0"/>
              <a:t>D2 – svešās sugas;</a:t>
            </a:r>
          </a:p>
          <a:p>
            <a:r>
              <a:rPr lang="lv-LV" dirty="0"/>
              <a:t>D3- komerciāli izmantotās zivis;</a:t>
            </a:r>
          </a:p>
          <a:p>
            <a:r>
              <a:rPr lang="lv-LV" dirty="0"/>
              <a:t>D4- barības ķēdes;</a:t>
            </a:r>
          </a:p>
          <a:p>
            <a:r>
              <a:rPr lang="lv-LV" dirty="0"/>
              <a:t>D5 – eitrofikācija;</a:t>
            </a:r>
          </a:p>
          <a:p>
            <a:r>
              <a:rPr lang="lv-LV" dirty="0"/>
              <a:t>D6 - Jūras dibena integritāte;</a:t>
            </a:r>
          </a:p>
          <a:p>
            <a:r>
              <a:rPr lang="lv-LV" dirty="0"/>
              <a:t>D7- </a:t>
            </a:r>
            <a:r>
              <a:rPr lang="lv-LV" dirty="0" smtClean="0"/>
              <a:t>izmaiņas </a:t>
            </a:r>
            <a:r>
              <a:rPr lang="lv-LV" dirty="0"/>
              <a:t>hidrogrāfiskajos apstākļos;</a:t>
            </a:r>
          </a:p>
          <a:p>
            <a:r>
              <a:rPr lang="lv-LV" dirty="0"/>
              <a:t>D8 – </a:t>
            </a:r>
            <a:r>
              <a:rPr lang="lv-LV" dirty="0" smtClean="0"/>
              <a:t>piesārņojošo </a:t>
            </a:r>
            <a:r>
              <a:rPr lang="lv-LV" dirty="0"/>
              <a:t>vielu koncentrācijas jūras vidē, t.sk. attiecībā uz naftas </a:t>
            </a:r>
            <a:r>
              <a:rPr lang="lv-LV" dirty="0" smtClean="0"/>
              <a:t>piesārņojumu;</a:t>
            </a:r>
          </a:p>
          <a:p>
            <a:r>
              <a:rPr lang="lv-LV" dirty="0"/>
              <a:t>D9 - </a:t>
            </a:r>
            <a:r>
              <a:rPr lang="lv-LV" dirty="0" smtClean="0"/>
              <a:t>piesārņojošo </a:t>
            </a:r>
            <a:r>
              <a:rPr lang="lv-LV" dirty="0"/>
              <a:t>vielu koncentrācijas zivīs un citās jūras </a:t>
            </a:r>
            <a:r>
              <a:rPr lang="lv-LV" dirty="0" smtClean="0"/>
              <a:t>veltēs;</a:t>
            </a:r>
          </a:p>
          <a:p>
            <a:r>
              <a:rPr lang="lv-LV" dirty="0"/>
              <a:t>D10 - Jūru piesārņojošie </a:t>
            </a:r>
            <a:r>
              <a:rPr lang="lv-LV" dirty="0" smtClean="0"/>
              <a:t>atkritumi;</a:t>
            </a:r>
          </a:p>
          <a:p>
            <a:r>
              <a:rPr lang="lv-LV" dirty="0" smtClean="0"/>
              <a:t>D11 </a:t>
            </a:r>
            <a:r>
              <a:rPr lang="lv-LV" dirty="0"/>
              <a:t>- Jūrā ievadītā enerģija (</a:t>
            </a:r>
            <a:r>
              <a:rPr lang="lv-LV" dirty="0" smtClean="0"/>
              <a:t>troksnis).</a:t>
            </a:r>
          </a:p>
          <a:p>
            <a:endParaRPr lang="lv-LV" dirty="0"/>
          </a:p>
          <a:p>
            <a:endParaRPr lang="lv-LV" dirty="0"/>
          </a:p>
        </p:txBody>
      </p:sp>
    </p:spTree>
    <p:extLst>
      <p:ext uri="{BB962C8B-B14F-4D97-AF65-F5344CB8AC3E}">
        <p14:creationId xmlns:p14="http://schemas.microsoft.com/office/powerpoint/2010/main" val="4057560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Pasākumu programma ietver:</a:t>
            </a:r>
            <a:endParaRPr lang="lv-LV" dirty="0"/>
          </a:p>
        </p:txBody>
      </p:sp>
      <p:sp>
        <p:nvSpPr>
          <p:cNvPr id="3" name="Content Placeholder 2"/>
          <p:cNvSpPr>
            <a:spLocks noGrp="1"/>
          </p:cNvSpPr>
          <p:nvPr>
            <p:ph idx="1"/>
          </p:nvPr>
        </p:nvSpPr>
        <p:spPr>
          <a:xfrm>
            <a:off x="677334" y="1854679"/>
            <a:ext cx="8596668" cy="4186683"/>
          </a:xfrm>
        </p:spPr>
        <p:txBody>
          <a:bodyPr>
            <a:normAutofit/>
          </a:bodyPr>
          <a:lstStyle/>
          <a:p>
            <a:r>
              <a:rPr lang="lv-LV" dirty="0"/>
              <a:t>Īsu  esošās situācijas jūras vides politikas jomā raksturojumu, norādot uz būtiskākajiem plānošanas dokumentiem un tajos ietvertajām nostādnēm</a:t>
            </a:r>
            <a:r>
              <a:rPr lang="lv-LV" dirty="0" smtClean="0"/>
              <a:t>. Īsi  </a:t>
            </a:r>
            <a:r>
              <a:rPr lang="lv-LV" dirty="0"/>
              <a:t>raksturo esošo jūras vides stāvokli, definējot galvenās problēmas</a:t>
            </a:r>
            <a:r>
              <a:rPr lang="lv-LV" dirty="0" smtClean="0"/>
              <a:t>.</a:t>
            </a:r>
          </a:p>
          <a:p>
            <a:r>
              <a:rPr lang="lv-LV" dirty="0"/>
              <a:t>Secināts, ka no visiem analizētajiem raksturlielumiem lielākais risks nesasniegt LJVS pastāv attiecībā uz: D1 “Bioloģiskā daudzveidība”, D2 “Svešās sugas”, D5 “Eitrofikācija”, D8 “Piesārņojošas vielas” un D10 “Jūru piesārņojošie atkritumi</a:t>
            </a:r>
            <a:r>
              <a:rPr lang="lv-LV" dirty="0" smtClean="0"/>
              <a:t>”;</a:t>
            </a:r>
          </a:p>
          <a:p>
            <a:r>
              <a:rPr lang="lv-LV" dirty="0" smtClean="0"/>
              <a:t>Pasākumu programma definē Jūras vides mērķus;</a:t>
            </a:r>
          </a:p>
          <a:p>
            <a:r>
              <a:rPr lang="lv-LV" dirty="0" smtClean="0"/>
              <a:t>Pamatojoties uz veikto novērtējumu, izstrādāti pasākumi laba jūras vides stāvokļa sasniegšanai un papildus pasākumi gadījumos, kad tie nepieciešami Jūras vides mērķu sasniegšanai.</a:t>
            </a:r>
            <a:endParaRPr lang="lv-LV" dirty="0"/>
          </a:p>
          <a:p>
            <a:pPr lvl="1"/>
            <a:endParaRPr lang="lv-LV" dirty="0"/>
          </a:p>
          <a:p>
            <a:endParaRPr lang="lv-LV" dirty="0"/>
          </a:p>
        </p:txBody>
      </p:sp>
    </p:spTree>
    <p:extLst>
      <p:ext uri="{BB962C8B-B14F-4D97-AF65-F5344CB8AC3E}">
        <p14:creationId xmlns:p14="http://schemas.microsoft.com/office/powerpoint/2010/main" val="354659239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5223</TotalTime>
  <Words>1244</Words>
  <Application>Microsoft Office PowerPoint</Application>
  <PresentationFormat>Widescreen</PresentationFormat>
  <Paragraphs>82</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Times New Roman</vt:lpstr>
      <vt:lpstr>Trebuchet MS</vt:lpstr>
      <vt:lpstr>Wingdings 3</vt:lpstr>
      <vt:lpstr>Facet</vt:lpstr>
      <vt:lpstr>  </vt:lpstr>
      <vt:lpstr>Stratēģiskais ietekmes uz vidi novērtējums veikts:</vt:lpstr>
      <vt:lpstr>Stratēģiskā ietekmes uz vidi novērtējuma mērķis ir:</vt:lpstr>
      <vt:lpstr>PowerPoint Presentation</vt:lpstr>
      <vt:lpstr>Pasākumu programma laba jūras vides stāvokļa panākšanai 2022.-2027. gadā.</vt:lpstr>
      <vt:lpstr>Plānošanas dokumenta izstrādes mērķis</vt:lpstr>
      <vt:lpstr>Jūras vides stāvoklis</vt:lpstr>
      <vt:lpstr>Jūras vides stāvokli raksturojošie kvalitatīvie raksturlielumi:</vt:lpstr>
      <vt:lpstr>Pasākumu programma ietver:</vt:lpstr>
      <vt:lpstr>Jūras vides mērķi</vt:lpstr>
      <vt:lpstr>Jūras vides mērķu sasniegšana</vt:lpstr>
      <vt:lpstr>Prognozējamo ietekmju uz vidi novērtējums</vt:lpstr>
      <vt:lpstr>Rekomendācijas</vt:lpstr>
      <vt:lpstr>Paldies par uzmanību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PĀVILOSTAS novada attīstības programma 2020. – 2026.gadam</dc:title>
  <dc:creator>Inga Gavena</dc:creator>
  <cp:lastModifiedBy>Inga Gavena</cp:lastModifiedBy>
  <cp:revision>59</cp:revision>
  <dcterms:created xsi:type="dcterms:W3CDTF">2020-02-10T14:22:20Z</dcterms:created>
  <dcterms:modified xsi:type="dcterms:W3CDTF">2022-11-15T11:13:06Z</dcterms:modified>
</cp:coreProperties>
</file>