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3" r:id="rId4"/>
    <p:sldId id="265" r:id="rId5"/>
    <p:sldId id="268" r:id="rId6"/>
    <p:sldId id="267" r:id="rId7"/>
    <p:sldId id="266" r:id="rId8"/>
    <p:sldId id="269" r:id="rId9"/>
    <p:sldId id="270" r:id="rId10"/>
    <p:sldId id="261" r:id="rId11"/>
  </p:sldIdLst>
  <p:sldSz cx="12192000" cy="6858000"/>
  <p:notesSz cx="7010400" cy="939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6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2" autoAdjust="0"/>
    <p:restoredTop sz="93626" autoAdjust="0"/>
  </p:normalViewPr>
  <p:slideViewPr>
    <p:cSldViewPr snapToGrid="0">
      <p:cViewPr>
        <p:scale>
          <a:sx n="108" d="100"/>
          <a:sy n="108" d="100"/>
        </p:scale>
        <p:origin x="-168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71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71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64362-2402-45A0-B699-B068D234AB42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26175"/>
            <a:ext cx="3038475" cy="4718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926175"/>
            <a:ext cx="3038475" cy="4718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6469A-C2AC-44DD-8855-CDAA4435F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661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5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5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470487-E342-4F54-AD1A-8F508E5D8159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74750"/>
            <a:ext cx="56388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787"/>
            <a:ext cx="5608320" cy="37004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470"/>
            <a:ext cx="3037840" cy="47153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6470"/>
            <a:ext cx="3037840" cy="47153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0B0B68-6112-40E4-BE8F-2ACAC17987F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6028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NAP2027 ietvaru veido </a:t>
            </a:r>
            <a:r>
              <a:rPr lang="lv-LV" altLang="lv-LV" b="1" dirty="0"/>
              <a:t>četri stratēģiskie mērķi</a:t>
            </a:r>
          </a:p>
          <a:p>
            <a:r>
              <a:rPr lang="lv-LV" altLang="lv-LV" b="1" dirty="0"/>
              <a:t>sešas prioritātes</a:t>
            </a:r>
            <a:endParaRPr lang="lv-LV" altLang="lv-LV" dirty="0"/>
          </a:p>
          <a:p>
            <a:r>
              <a:rPr lang="lv-LV" altLang="lv-LV" dirty="0"/>
              <a:t>kurās sagrupēti astoņpadsmit rīcības virzieni. </a:t>
            </a:r>
          </a:p>
          <a:p>
            <a:endParaRPr lang="lv-LV" altLang="lv-LV" dirty="0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2</a:t>
            </a:fld>
            <a:endParaRPr lang="lv-LV" altLang="en-US" dirty="0"/>
          </a:p>
        </p:txBody>
      </p:sp>
    </p:spTree>
    <p:extLst>
      <p:ext uri="{BB962C8B-B14F-4D97-AF65-F5344CB8AC3E}">
        <p14:creationId xmlns:p14="http://schemas.microsoft.com/office/powerpoint/2010/main" val="2386087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NAP2027 ietvaru veido </a:t>
            </a:r>
            <a:r>
              <a:rPr lang="lv-LV" altLang="lv-LV" b="1" dirty="0"/>
              <a:t>četri stratēģiskie mērķi</a:t>
            </a:r>
          </a:p>
          <a:p>
            <a:r>
              <a:rPr lang="lv-LV" altLang="lv-LV" b="1" dirty="0"/>
              <a:t>sešas prioritātes</a:t>
            </a:r>
            <a:endParaRPr lang="lv-LV" altLang="lv-LV" dirty="0"/>
          </a:p>
          <a:p>
            <a:r>
              <a:rPr lang="lv-LV" altLang="lv-LV" dirty="0"/>
              <a:t>kurās sagrupēti astoņpadsmit rīcības virzieni. </a:t>
            </a:r>
          </a:p>
          <a:p>
            <a:endParaRPr lang="lv-LV" altLang="lv-LV" dirty="0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3</a:t>
            </a:fld>
            <a:endParaRPr lang="lv-LV" altLang="en-US" dirty="0"/>
          </a:p>
        </p:txBody>
      </p:sp>
    </p:spTree>
    <p:extLst>
      <p:ext uri="{BB962C8B-B14F-4D97-AF65-F5344CB8AC3E}">
        <p14:creationId xmlns:p14="http://schemas.microsoft.com/office/powerpoint/2010/main" val="1844973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NAP2027 ietvaru veido </a:t>
            </a:r>
            <a:r>
              <a:rPr lang="lv-LV" altLang="lv-LV" b="1" dirty="0"/>
              <a:t>četri stratēģiskie mērķi</a:t>
            </a:r>
          </a:p>
          <a:p>
            <a:r>
              <a:rPr lang="lv-LV" altLang="lv-LV" b="1" dirty="0"/>
              <a:t>sešas prioritātes</a:t>
            </a:r>
            <a:endParaRPr lang="lv-LV" altLang="lv-LV" dirty="0"/>
          </a:p>
          <a:p>
            <a:r>
              <a:rPr lang="lv-LV" altLang="lv-LV" dirty="0"/>
              <a:t>kurās sagrupēti astoņpadsmit rīcības virzieni. </a:t>
            </a:r>
          </a:p>
          <a:p>
            <a:endParaRPr lang="lv-LV" altLang="lv-LV" dirty="0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4</a:t>
            </a:fld>
            <a:endParaRPr lang="lv-LV" altLang="en-US" dirty="0"/>
          </a:p>
        </p:txBody>
      </p:sp>
    </p:spTree>
    <p:extLst>
      <p:ext uri="{BB962C8B-B14F-4D97-AF65-F5344CB8AC3E}">
        <p14:creationId xmlns:p14="http://schemas.microsoft.com/office/powerpoint/2010/main" val="3850371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NAP2027 ietvaru veido </a:t>
            </a:r>
            <a:r>
              <a:rPr lang="lv-LV" altLang="lv-LV" b="1" dirty="0"/>
              <a:t>četri stratēģiskie mērķi</a:t>
            </a:r>
          </a:p>
          <a:p>
            <a:r>
              <a:rPr lang="lv-LV" altLang="lv-LV" b="1" dirty="0"/>
              <a:t>sešas prioritātes</a:t>
            </a:r>
            <a:endParaRPr lang="lv-LV" altLang="lv-LV" dirty="0"/>
          </a:p>
          <a:p>
            <a:r>
              <a:rPr lang="lv-LV" altLang="lv-LV" dirty="0"/>
              <a:t>kurās sagrupēti astoņpadsmit rīcības virzieni. </a:t>
            </a:r>
          </a:p>
          <a:p>
            <a:endParaRPr lang="lv-LV" altLang="lv-LV" dirty="0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5</a:t>
            </a:fld>
            <a:endParaRPr lang="lv-LV" altLang="en-US" dirty="0"/>
          </a:p>
        </p:txBody>
      </p:sp>
    </p:spTree>
    <p:extLst>
      <p:ext uri="{BB962C8B-B14F-4D97-AF65-F5344CB8AC3E}">
        <p14:creationId xmlns:p14="http://schemas.microsoft.com/office/powerpoint/2010/main" val="3680449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NAP2027 ietvaru veido </a:t>
            </a:r>
            <a:r>
              <a:rPr lang="lv-LV" altLang="lv-LV" b="1" dirty="0"/>
              <a:t>četri stratēģiskie mērķi</a:t>
            </a:r>
          </a:p>
          <a:p>
            <a:r>
              <a:rPr lang="lv-LV" altLang="lv-LV" b="1" dirty="0"/>
              <a:t>sešas prioritātes</a:t>
            </a:r>
            <a:endParaRPr lang="lv-LV" altLang="lv-LV" dirty="0"/>
          </a:p>
          <a:p>
            <a:r>
              <a:rPr lang="lv-LV" altLang="lv-LV" dirty="0"/>
              <a:t>kurās sagrupēti astoņpadsmit rīcības virzieni. </a:t>
            </a:r>
          </a:p>
          <a:p>
            <a:endParaRPr lang="lv-LV" altLang="lv-LV" dirty="0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6</a:t>
            </a:fld>
            <a:endParaRPr lang="lv-LV" altLang="en-US" dirty="0"/>
          </a:p>
        </p:txBody>
      </p:sp>
    </p:spTree>
    <p:extLst>
      <p:ext uri="{BB962C8B-B14F-4D97-AF65-F5344CB8AC3E}">
        <p14:creationId xmlns:p14="http://schemas.microsoft.com/office/powerpoint/2010/main" val="3008893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aida attēla vietturi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iezīmju vietturi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/>
              <a:t>NAP2027 ietvaru veido </a:t>
            </a:r>
            <a:r>
              <a:rPr lang="lv-LV" altLang="lv-LV" b="1"/>
              <a:t>četri stratēģiskie mērķi</a:t>
            </a:r>
          </a:p>
          <a:p>
            <a:r>
              <a:rPr lang="lv-LV" altLang="lv-LV" b="1"/>
              <a:t>sešas prioritātes</a:t>
            </a:r>
            <a:endParaRPr lang="lv-LV" altLang="lv-LV"/>
          </a:p>
          <a:p>
            <a:r>
              <a:rPr lang="lv-LV" altLang="lv-LV"/>
              <a:t>kurās sagrupēti astoņpadsmit rīcības virzieni. </a:t>
            </a:r>
          </a:p>
          <a:p>
            <a:endParaRPr lang="lv-LV" altLang="lv-LV"/>
          </a:p>
        </p:txBody>
      </p:sp>
      <p:sp>
        <p:nvSpPr>
          <p:cNvPr id="14340" name="Slaida numura vietturis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C673A4-4447-40EA-9C10-CFC0B104379E}" type="slidenum">
              <a:rPr lang="lv-LV" altLang="en-US"/>
              <a:pPr/>
              <a:t>10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82837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987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440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3745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1619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E8C1A2B-803A-46F6-BAA0-7533E7CE7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42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171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526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121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101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464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795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524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834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C0FB4-48E6-4945-99F5-5C62BD2F8CDF}" type="datetimeFigureOut">
              <a:rPr lang="lv-LV" smtClean="0"/>
              <a:t>05.12.2022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8A395-379D-4B3B-8963-154130019A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115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aiba.zasa@varam.gov.l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am.gov.lv/lv/ejzf-projekts-zinasanu-uzlabosana-juras-vides-stavokla-jom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1708558"/>
          </a:xfrm>
        </p:spPr>
        <p:txBody>
          <a:bodyPr/>
          <a:lstStyle/>
          <a:p>
            <a:r>
              <a:rPr lang="lv-LV" altLang="lv-LV" sz="2600" dirty="0"/>
              <a:t/>
            </a:r>
            <a:br>
              <a:rPr lang="lv-LV" altLang="lv-LV" sz="2600" dirty="0"/>
            </a:br>
            <a:endParaRPr lang="lv-LV" altLang="en-US" sz="2600" dirty="0"/>
          </a:p>
        </p:txBody>
      </p:sp>
      <p:sp>
        <p:nvSpPr>
          <p:cNvPr id="12291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3850547"/>
            <a:ext cx="10363200" cy="1191568"/>
          </a:xfrm>
        </p:spPr>
        <p:txBody>
          <a:bodyPr>
            <a:normAutofit fontScale="92500" lnSpcReduction="10000"/>
          </a:bodyPr>
          <a:lstStyle/>
          <a:p>
            <a:r>
              <a:rPr lang="lv-LV" altLang="lv-LV" sz="3000" b="1" dirty="0" smtClean="0">
                <a:solidFill>
                  <a:schemeClr val="accent6">
                    <a:lumMod val="75000"/>
                  </a:schemeClr>
                </a:solidFill>
              </a:rPr>
              <a:t>«Pasākumu programma laba jūras </a:t>
            </a:r>
            <a:r>
              <a:rPr lang="lv-LV" altLang="lv-LV" sz="3000" b="1" dirty="0">
                <a:solidFill>
                  <a:schemeClr val="accent6">
                    <a:lumMod val="75000"/>
                  </a:schemeClr>
                </a:solidFill>
              </a:rPr>
              <a:t>vides stāvokļa </a:t>
            </a:r>
            <a:r>
              <a:rPr lang="lv-LV" altLang="lv-LV" sz="3000" b="1" dirty="0" smtClean="0">
                <a:solidFill>
                  <a:schemeClr val="accent6">
                    <a:lumMod val="75000"/>
                  </a:schemeClr>
                </a:solidFill>
              </a:rPr>
              <a:t>panākšanai 2022.-2027.gadā»</a:t>
            </a:r>
            <a:endParaRPr lang="lv-LV" altLang="lv-LV" sz="3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lv-LV" altLang="lv-LV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SIVN Vides pārskata sabiedriskā apspriešana 05.12.2022</a:t>
            </a:r>
            <a:endParaRPr lang="lv-LV" altLang="lv-LV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9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0" y="5265093"/>
            <a:ext cx="10363200" cy="763748"/>
          </a:xfrm>
        </p:spPr>
        <p:txBody>
          <a:bodyPr>
            <a:noAutofit/>
          </a:bodyPr>
          <a:lstStyle/>
          <a:p>
            <a:r>
              <a:rPr lang="lv-LV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  <a:t>Vides aizsardzības departaments</a:t>
            </a:r>
            <a:br>
              <a:rPr lang="lv-LV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</a:br>
            <a:r>
              <a:rPr lang="lv-LV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  <a:t>Ūdens resursu nodaļa</a:t>
            </a:r>
            <a:br>
              <a:rPr lang="lv-LV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</a:br>
            <a:r>
              <a:rPr lang="lv-LV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  <a:t>Baiba </a:t>
            </a:r>
            <a:r>
              <a:rPr lang="lv-LV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Open Sans"/>
              </a:rPr>
              <a:t>Zasa</a:t>
            </a:r>
            <a:endParaRPr lang="lv-LV" altLang="lv-LV" sz="1600" b="1" dirty="0"/>
          </a:p>
        </p:txBody>
      </p:sp>
    </p:spTree>
    <p:extLst>
      <p:ext uri="{BB962C8B-B14F-4D97-AF65-F5344CB8AC3E}">
        <p14:creationId xmlns:p14="http://schemas.microsoft.com/office/powerpoint/2010/main" val="70937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8"/>
            <a:ext cx="8779790" cy="514350"/>
          </a:xfrm>
        </p:spPr>
        <p:txBody>
          <a:bodyPr>
            <a:normAutofit/>
          </a:bodyPr>
          <a:lstStyle/>
          <a:p>
            <a:pPr algn="ctr"/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658678" y="1703359"/>
            <a:ext cx="10972800" cy="40066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lv-LV" altLang="lv-LV" sz="1200" dirty="0"/>
          </a:p>
          <a:p>
            <a:pPr algn="ctr">
              <a:lnSpc>
                <a:spcPct val="90000"/>
              </a:lnSpc>
            </a:pPr>
            <a:endParaRPr lang="lv-LV" altLang="lv-LV" sz="1200" dirty="0"/>
          </a:p>
          <a:p>
            <a:pPr algn="ctr">
              <a:lnSpc>
                <a:spcPct val="90000"/>
              </a:lnSpc>
            </a:pPr>
            <a:r>
              <a:rPr lang="lv-LV" altLang="lv-LV" sz="2400" b="1" dirty="0"/>
              <a:t>Paldies par uzmanību!</a:t>
            </a:r>
          </a:p>
          <a:p>
            <a:pPr algn="ctr">
              <a:lnSpc>
                <a:spcPct val="90000"/>
              </a:lnSpc>
            </a:pPr>
            <a:endParaRPr lang="lv-LV" altLang="lv-LV" sz="1600" dirty="0"/>
          </a:p>
          <a:p>
            <a:pPr algn="ctr">
              <a:lnSpc>
                <a:spcPct val="90000"/>
              </a:lnSpc>
            </a:pPr>
            <a:r>
              <a:rPr lang="lv-LV" altLang="lv-LV" sz="1200" dirty="0"/>
              <a:t>Vides aizsardzības un reģionālās attīstības ministrija</a:t>
            </a:r>
          </a:p>
          <a:p>
            <a:pPr algn="ctr">
              <a:lnSpc>
                <a:spcPct val="90000"/>
              </a:lnSpc>
            </a:pPr>
            <a:r>
              <a:rPr lang="lv-LV" altLang="lv-LV" sz="1200" dirty="0"/>
              <a:t>Vides aizsardzības departaments, Ūdens resursu nodaļa</a:t>
            </a:r>
          </a:p>
          <a:p>
            <a:pPr algn="ctr">
              <a:lnSpc>
                <a:spcPct val="90000"/>
              </a:lnSpc>
            </a:pPr>
            <a:r>
              <a:rPr lang="lv-LV" altLang="lv-LV" sz="1200" dirty="0"/>
              <a:t>vecākā eksperte Baiba Zasa</a:t>
            </a:r>
          </a:p>
          <a:p>
            <a:pPr algn="ctr">
              <a:lnSpc>
                <a:spcPct val="90000"/>
              </a:lnSpc>
            </a:pPr>
            <a:r>
              <a:rPr lang="lv-LV" altLang="lv-LV" sz="1200" dirty="0" err="1">
                <a:hlinkClick r:id="rId3"/>
              </a:rPr>
              <a:t>baiba.zasa@varam.gov.lv</a:t>
            </a:r>
            <a:r>
              <a:rPr lang="lv-LV" altLang="lv-LV" sz="1200" dirty="0"/>
              <a:t>   </a:t>
            </a:r>
          </a:p>
          <a:p>
            <a:pPr algn="ctr">
              <a:lnSpc>
                <a:spcPct val="90000"/>
              </a:lnSpc>
            </a:pPr>
            <a:endParaRPr lang="lv-LV" altLang="lv-LV" sz="1200" dirty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1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8"/>
            <a:ext cx="8632556" cy="51435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Pasākumu programmas izstrāde</a:t>
            </a:r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577517" y="1910614"/>
            <a:ext cx="11487750" cy="3994239"/>
          </a:xfrm>
        </p:spPr>
        <p:txBody>
          <a:bodyPr>
            <a:normAutofit/>
          </a:bodyPr>
          <a:lstStyle/>
          <a:p>
            <a:r>
              <a:rPr lang="lv-LV" altLang="lv-LV" sz="1400" dirty="0"/>
              <a:t/>
            </a:r>
            <a:br>
              <a:rPr lang="lv-LV" altLang="lv-LV" sz="1400" dirty="0"/>
            </a:br>
            <a:r>
              <a:rPr lang="lv-LV" altLang="lv-LV" sz="1600" dirty="0" smtClean="0"/>
              <a:t>Atbilstoši Jūras stratēģijas pamatdirektīvas 2008/56/EK (Direktīva) prasībām. </a:t>
            </a:r>
            <a:r>
              <a:rPr lang="lv-LV" altLang="lv-LV" sz="1600" b="1" dirty="0" smtClean="0"/>
              <a:t>P</a:t>
            </a:r>
            <a:r>
              <a:rPr lang="lv-LV" sz="1600" b="1" dirty="0" smtClean="0"/>
              <a:t>amatojas </a:t>
            </a:r>
            <a:r>
              <a:rPr lang="lv-LV" sz="1800" b="1" dirty="0" smtClean="0"/>
              <a:t>uz</a:t>
            </a:r>
            <a:r>
              <a:rPr lang="lv-LV" sz="1800" dirty="0"/>
              <a:t>: </a:t>
            </a:r>
            <a:endParaRPr lang="lv-LV" sz="1800" dirty="0" smtClean="0"/>
          </a:p>
          <a:p>
            <a:pPr marL="342900" indent="-342900">
              <a:buAutoNum type="arabicParenR"/>
            </a:pPr>
            <a:r>
              <a:rPr lang="lv-LV" sz="1800" b="1" dirty="0" smtClean="0"/>
              <a:t>jūras </a:t>
            </a:r>
            <a:r>
              <a:rPr lang="lv-LV" sz="1800" b="1" dirty="0"/>
              <a:t>vides stāvokļa novērtējumu </a:t>
            </a:r>
            <a:r>
              <a:rPr lang="lv-LV" sz="1800" b="1" dirty="0" smtClean="0"/>
              <a:t>(2018)</a:t>
            </a:r>
            <a:r>
              <a:rPr lang="lv-LV" sz="1800" dirty="0" smtClean="0"/>
              <a:t> un </a:t>
            </a:r>
            <a:r>
              <a:rPr lang="lv-LV" sz="1800" dirty="0"/>
              <a:t>tajā noteiktajiem jūras vides </a:t>
            </a:r>
            <a:r>
              <a:rPr lang="lv-LV" sz="1800" dirty="0" smtClean="0"/>
              <a:t>mērķiem;</a:t>
            </a:r>
          </a:p>
          <a:p>
            <a:pPr marL="342900" indent="-342900">
              <a:buAutoNum type="arabicParenR"/>
            </a:pPr>
            <a:r>
              <a:rPr lang="lv-LV" sz="1800" dirty="0" smtClean="0"/>
              <a:t>pētījumiem </a:t>
            </a:r>
            <a:r>
              <a:rPr lang="lv-LV" sz="1800" dirty="0"/>
              <a:t>Eiropas Jūrlietu un zivsaimniecības fonda finansētā </a:t>
            </a:r>
            <a:r>
              <a:rPr lang="lv-LV" sz="1800" b="1" dirty="0"/>
              <a:t>projekta </a:t>
            </a:r>
            <a:r>
              <a:rPr lang="lv-LV" sz="1800" dirty="0"/>
              <a:t>„</a:t>
            </a:r>
            <a:r>
              <a:rPr lang="lv-LV" sz="1800" b="1" dirty="0"/>
              <a:t>Zināšanu uzlabošana jūras vides stāvokļa jomā” </a:t>
            </a:r>
            <a:r>
              <a:rPr lang="lv-LV" sz="1800" b="1" dirty="0" smtClean="0"/>
              <a:t>ietvaros </a:t>
            </a:r>
            <a:r>
              <a:rPr lang="lv-LV" sz="1800" dirty="0" smtClean="0"/>
              <a:t>(</a:t>
            </a:r>
            <a:r>
              <a:rPr lang="lv-LV" altLang="lv-LV" sz="1800" dirty="0" smtClean="0"/>
              <a:t>30.06.2017</a:t>
            </a:r>
            <a:r>
              <a:rPr lang="lv-LV" altLang="lv-LV" sz="1800" dirty="0"/>
              <a:t>. - 30.06.2022</a:t>
            </a:r>
            <a:r>
              <a:rPr lang="lv-LV" altLang="lv-LV" sz="1800" dirty="0" smtClean="0"/>
              <a:t>.) Info par projekta rezultātiem:</a:t>
            </a:r>
            <a:endParaRPr lang="lv-LV" altLang="lv-LV" sz="1800" dirty="0"/>
          </a:p>
          <a:p>
            <a:pPr algn="ctr"/>
            <a:r>
              <a:rPr lang="lv-LV" altLang="lv-LV" sz="1800" dirty="0" smtClean="0">
                <a:hlinkClick r:id="rId3"/>
              </a:rPr>
              <a:t>https</a:t>
            </a:r>
            <a:r>
              <a:rPr lang="lv-LV" altLang="lv-LV" sz="1800" dirty="0">
                <a:hlinkClick r:id="rId3"/>
              </a:rPr>
              <a:t>://www.varam.gov.lv/lv/ejzf-projekts-zinasanu-uzlabosana-juras-vides-stavokla-joma</a:t>
            </a:r>
            <a:r>
              <a:rPr lang="lv-LV" altLang="lv-LV" sz="1800" dirty="0"/>
              <a:t>     </a:t>
            </a:r>
          </a:p>
          <a:p>
            <a:pPr>
              <a:lnSpc>
                <a:spcPct val="90000"/>
              </a:lnSpc>
            </a:pPr>
            <a:r>
              <a:rPr lang="lv-LV" altLang="lv-LV" sz="1800" dirty="0" smtClean="0"/>
              <a:t>Konsultācijas ar ekspertiem priekšlikumu nepieciešamo pasākumu izstrādei un apspriešanai.</a:t>
            </a:r>
            <a:endParaRPr lang="lv-LV" altLang="lv-LV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dirty="0"/>
              <a:t>2014.-</a:t>
            </a:r>
            <a:r>
              <a:rPr lang="lv-LV" sz="1800" dirty="0" smtClean="0"/>
              <a:t>2022.g. īstenoto pētījumu rezultātā - </a:t>
            </a:r>
            <a:r>
              <a:rPr lang="lv-LV" sz="1800" dirty="0"/>
              <a:t>daudz </a:t>
            </a:r>
            <a:r>
              <a:rPr lang="lv-LV" sz="1800" dirty="0" smtClean="0"/>
              <a:t>detalizētāki </a:t>
            </a:r>
            <a:r>
              <a:rPr lang="lv-LV" sz="1800" dirty="0"/>
              <a:t>un, ciktāl iespējams, </a:t>
            </a:r>
            <a:r>
              <a:rPr lang="lv-LV" sz="1800" dirty="0" smtClean="0"/>
              <a:t>kvantitatīvi novērtējumi </a:t>
            </a:r>
            <a:r>
              <a:rPr lang="lv-LV" sz="1800" dirty="0"/>
              <a:t>riskam nesasniegt LJVS</a:t>
            </a:r>
            <a:r>
              <a:rPr lang="lv-LV" sz="1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dirty="0" smtClean="0"/>
              <a:t> detalizētāk izstrādāti </a:t>
            </a:r>
            <a:r>
              <a:rPr lang="lv-LV" sz="1800" dirty="0"/>
              <a:t>un </a:t>
            </a:r>
            <a:r>
              <a:rPr lang="lv-LV" sz="1800" dirty="0" smtClean="0"/>
              <a:t>pamatoti nepieciešamie pasākumi </a:t>
            </a:r>
            <a:r>
              <a:rPr lang="lv-LV" sz="1800" dirty="0"/>
              <a:t>vides mērķu un </a:t>
            </a:r>
            <a:r>
              <a:rPr lang="lv-LV" sz="1800" dirty="0" smtClean="0"/>
              <a:t>LJVS </a:t>
            </a:r>
            <a:r>
              <a:rPr lang="lv-LV" sz="1800" dirty="0"/>
              <a:t>panākšanai</a:t>
            </a:r>
            <a:endParaRPr lang="lv-LV" altLang="lv-LV" sz="1800" dirty="0"/>
          </a:p>
          <a:p>
            <a:pPr>
              <a:lnSpc>
                <a:spcPct val="90000"/>
              </a:lnSpc>
            </a:pPr>
            <a:endParaRPr lang="lv-LV" altLang="lv-LV" sz="1200" dirty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21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8"/>
            <a:ext cx="8632556" cy="51435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Pasākumu programma. Pasākumi</a:t>
            </a:r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577517" y="1910614"/>
            <a:ext cx="11487750" cy="3994239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b="1" dirty="0" smtClean="0"/>
              <a:t>Jūras </a:t>
            </a:r>
            <a:r>
              <a:rPr lang="lv-LV" sz="1800" b="1" dirty="0"/>
              <a:t>vides stāvokļa </a:t>
            </a:r>
            <a:r>
              <a:rPr lang="lv-LV" sz="1800" b="1" dirty="0" smtClean="0"/>
              <a:t>novērtējums </a:t>
            </a:r>
            <a:r>
              <a:rPr lang="lv-LV" sz="1800" b="1" dirty="0"/>
              <a:t>(2018</a:t>
            </a:r>
            <a:r>
              <a:rPr lang="lv-LV" sz="1800" b="1" dirty="0" smtClean="0"/>
              <a:t>) katram no 11 LJVS kvalitatīvajiem raksturlielumiem (D, </a:t>
            </a:r>
            <a:r>
              <a:rPr lang="lv-LV" sz="1800" b="1" i="1" dirty="0" err="1" smtClean="0"/>
              <a:t>descriptor</a:t>
            </a:r>
            <a:r>
              <a:rPr lang="lv-LV" sz="1800" b="1" dirty="0" smtClean="0"/>
              <a:t>) un sociālekonomiskā analīze;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b="1" dirty="0" smtClean="0"/>
              <a:t>Programmas izstrādei - novērtējums </a:t>
            </a:r>
            <a:r>
              <a:rPr lang="lv-LV" sz="1800" b="1" dirty="0"/>
              <a:t>riskam </a:t>
            </a:r>
            <a:r>
              <a:rPr lang="lv-LV" sz="1800" dirty="0"/>
              <a:t>2027.gadā nesasniegt </a:t>
            </a:r>
            <a:r>
              <a:rPr lang="lv-LV" sz="1800" dirty="0" smtClean="0"/>
              <a:t>JVM un LJVS tiem </a:t>
            </a:r>
            <a:r>
              <a:rPr lang="lv-LV" sz="1800" b="1" dirty="0" smtClean="0"/>
              <a:t>D, </a:t>
            </a:r>
            <a:r>
              <a:rPr lang="lv-LV" sz="1800" dirty="0"/>
              <a:t>kuriem esošais stāvoklis novērtēts kā neatbilstošs </a:t>
            </a:r>
            <a:r>
              <a:rPr lang="lv-LV" sz="1800" dirty="0" smtClean="0"/>
              <a:t>LJVS (Programmas </a:t>
            </a:r>
            <a:r>
              <a:rPr lang="lv-LV" sz="1800" b="1" dirty="0"/>
              <a:t>3. </a:t>
            </a:r>
            <a:r>
              <a:rPr lang="lv-LV" sz="1800" b="1" dirty="0" smtClean="0"/>
              <a:t>pielikums)</a:t>
            </a:r>
            <a:r>
              <a:rPr lang="lv-LV" sz="1800" dirty="0" smtClean="0"/>
              <a:t> -&gt;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dirty="0"/>
              <a:t>priekšlikumi </a:t>
            </a:r>
            <a:r>
              <a:rPr lang="lv-LV" sz="1800" dirty="0" smtClean="0"/>
              <a:t>papildu </a:t>
            </a:r>
            <a:r>
              <a:rPr lang="lv-LV" sz="1800" b="1" dirty="0" smtClean="0"/>
              <a:t>pasākumiem (2a, 2b)</a:t>
            </a:r>
            <a:r>
              <a:rPr lang="lv-LV" sz="1800" dirty="0" smtClean="0"/>
              <a:t>:</a:t>
            </a:r>
          </a:p>
          <a:p>
            <a:r>
              <a:rPr lang="lv-LV" sz="1800" dirty="0" smtClean="0"/>
              <a:t> </a:t>
            </a:r>
            <a:r>
              <a:rPr lang="lv-LV" sz="1800" b="1" dirty="0" smtClean="0"/>
              <a:t>D1 – bioloģiskā daudzveidība, D2 -svešās sugas, D5 - eitrofikācija, </a:t>
            </a:r>
            <a:r>
              <a:rPr lang="lv-LV" sz="1800" b="1" dirty="0"/>
              <a:t>D8 </a:t>
            </a:r>
            <a:r>
              <a:rPr lang="lv-LV" sz="1800" b="1" dirty="0" smtClean="0"/>
              <a:t>– piesārņojošās vielas, D10 – jūru</a:t>
            </a:r>
            <a:r>
              <a:rPr lang="lv-LV" sz="1800" b="1" dirty="0"/>
              <a:t> </a:t>
            </a:r>
            <a:r>
              <a:rPr lang="lv-LV" sz="1800" b="1" dirty="0" smtClean="0"/>
              <a:t>piesārņojošie atkritumi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v-LV" sz="1800" u="sng" dirty="0"/>
              <a:t>pozitīva ietekme JVM sasniegšanā arī </a:t>
            </a:r>
            <a:r>
              <a:rPr lang="lv-LV" sz="1800" u="sng" dirty="0" smtClean="0"/>
              <a:t>citās jomās </a:t>
            </a:r>
            <a:r>
              <a:rPr lang="lv-LV" sz="1800" dirty="0" smtClean="0"/>
              <a:t>(it </a:t>
            </a:r>
            <a:r>
              <a:rPr lang="lv-LV" sz="1800" dirty="0"/>
              <a:t>īpaši D3, D4, D6, D9</a:t>
            </a:r>
            <a:r>
              <a:rPr lang="lv-LV" sz="1800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altLang="lv-LV" sz="1800" dirty="0" smtClean="0"/>
              <a:t>Jauni </a:t>
            </a:r>
            <a:r>
              <a:rPr lang="lv-LV" sz="1800" b="1" dirty="0"/>
              <a:t>pamata </a:t>
            </a:r>
            <a:r>
              <a:rPr lang="lv-LV" sz="1800" b="1" dirty="0" smtClean="0"/>
              <a:t>pasākumi (1b) - </a:t>
            </a:r>
            <a:r>
              <a:rPr lang="lv-LV" sz="1800" dirty="0"/>
              <a:t>nozīmīgi LJVS </a:t>
            </a:r>
            <a:r>
              <a:rPr lang="lv-LV" sz="1800" dirty="0" smtClean="0"/>
              <a:t>sasniegšanai; </a:t>
            </a:r>
            <a:r>
              <a:rPr lang="lv-LV" sz="1800" dirty="0"/>
              <a:t>izriet no jaunām prasībām </a:t>
            </a:r>
            <a:r>
              <a:rPr lang="lv-LV" sz="1800" dirty="0" smtClean="0"/>
              <a:t>ES, </a:t>
            </a:r>
            <a:r>
              <a:rPr lang="lv-LV" sz="1800" dirty="0"/>
              <a:t>starptautiskos </a:t>
            </a:r>
            <a:r>
              <a:rPr lang="lv-LV" sz="1800" dirty="0" smtClean="0"/>
              <a:t>līgumos </a:t>
            </a:r>
            <a:r>
              <a:rPr lang="lv-LV" sz="1800" dirty="0"/>
              <a:t>un politikas plānošanas </a:t>
            </a:r>
            <a:r>
              <a:rPr lang="lv-LV" sz="1800" dirty="0" smtClean="0"/>
              <a:t>dokumentos (ES un Latvijā)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b="1" dirty="0" smtClean="0"/>
              <a:t>Programmā</a:t>
            </a:r>
            <a:r>
              <a:rPr lang="lv-LV" sz="1800" dirty="0" smtClean="0"/>
              <a:t> kopumā </a:t>
            </a:r>
            <a:r>
              <a:rPr lang="lv-LV" sz="1800" b="1" dirty="0" smtClean="0"/>
              <a:t>34 pasākumi</a:t>
            </a:r>
            <a:r>
              <a:rPr lang="lv-LV" sz="1800" dirty="0" smtClean="0"/>
              <a:t>: </a:t>
            </a:r>
            <a:r>
              <a:rPr lang="lv-LV" sz="1800" dirty="0"/>
              <a:t>1b) = </a:t>
            </a:r>
            <a:r>
              <a:rPr lang="lv-LV" sz="1800" dirty="0" smtClean="0"/>
              <a:t>14 pasākumi; </a:t>
            </a:r>
            <a:r>
              <a:rPr lang="lv-LV" sz="1800" dirty="0"/>
              <a:t>2a) = </a:t>
            </a:r>
            <a:r>
              <a:rPr lang="lv-LV" sz="1800" dirty="0" smtClean="0"/>
              <a:t>19 pasākumi; </a:t>
            </a:r>
            <a:r>
              <a:rPr lang="lv-LV" sz="1800" dirty="0"/>
              <a:t>2b) = 1 pasākums un </a:t>
            </a:r>
            <a:r>
              <a:rPr lang="lv-LV" sz="1800" b="1" dirty="0"/>
              <a:t>11 </a:t>
            </a:r>
            <a:r>
              <a:rPr lang="lv-LV" sz="1800" dirty="0"/>
              <a:t>papildinošie pasākumi (</a:t>
            </a:r>
            <a:r>
              <a:rPr lang="lv-LV" sz="1800" u="sng" dirty="0" smtClean="0"/>
              <a:t>pētījum</a:t>
            </a:r>
            <a:r>
              <a:rPr lang="lv-LV" sz="1800" dirty="0" smtClean="0"/>
              <a:t>i). (</a:t>
            </a:r>
            <a:r>
              <a:rPr lang="lv-LV" sz="1800" dirty="0"/>
              <a:t>Programmas </a:t>
            </a:r>
            <a:r>
              <a:rPr lang="lv-LV" sz="1800" b="1" dirty="0" smtClean="0"/>
              <a:t>1.pielikums</a:t>
            </a:r>
            <a:r>
              <a:rPr lang="lv-LV" sz="1800" dirty="0" smtClean="0"/>
              <a:t>)</a:t>
            </a:r>
            <a:endParaRPr lang="lv-LV" altLang="lv-LV" sz="1800" dirty="0" smtClean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52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8"/>
            <a:ext cx="8632556" cy="51435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Pasākumu programma. Pasākumi</a:t>
            </a:r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577517" y="1910614"/>
            <a:ext cx="11487750" cy="3994239"/>
          </a:xfrm>
        </p:spPr>
        <p:txBody>
          <a:bodyPr>
            <a:noAutofit/>
          </a:bodyPr>
          <a:lstStyle/>
          <a:p>
            <a:r>
              <a:rPr lang="lv-LV" sz="1800" b="1" dirty="0"/>
              <a:t>Programma ietver:</a:t>
            </a:r>
            <a:endParaRPr lang="lv-LV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b="1" dirty="0" smtClean="0"/>
              <a:t>trīs </a:t>
            </a:r>
            <a:r>
              <a:rPr lang="lv-LV" sz="1800" b="1" u="sng" dirty="0" smtClean="0"/>
              <a:t>aktualizētus/ precizētus 2016.gada </a:t>
            </a:r>
            <a:r>
              <a:rPr lang="lv-LV" sz="1800" b="1" dirty="0"/>
              <a:t>Programmas </a:t>
            </a:r>
            <a:r>
              <a:rPr lang="lv-LV" sz="1800" b="1" dirty="0" smtClean="0"/>
              <a:t>papildinošos jeb </a:t>
            </a:r>
            <a:r>
              <a:rPr lang="lv-LV" sz="1800" b="1" u="sng" dirty="0" smtClean="0"/>
              <a:t>izpētes pasākumus</a:t>
            </a:r>
            <a:r>
              <a:rPr lang="lv-LV" sz="1800" b="1" dirty="0" smtClean="0"/>
              <a:t>:</a:t>
            </a:r>
            <a:r>
              <a:rPr lang="lv-LV" sz="1800" dirty="0" smtClean="0"/>
              <a:t> </a:t>
            </a:r>
          </a:p>
          <a:p>
            <a:r>
              <a:rPr lang="lv-LV" sz="1800" dirty="0" smtClean="0"/>
              <a:t>1</a:t>
            </a:r>
            <a:r>
              <a:rPr lang="lv-LV" sz="1800" dirty="0"/>
              <a:t>) </a:t>
            </a:r>
            <a:r>
              <a:rPr lang="lv-LV" sz="1800" b="1" dirty="0"/>
              <a:t>svešo sugu</a:t>
            </a:r>
            <a:r>
              <a:rPr lang="lv-LV" sz="1800" dirty="0"/>
              <a:t> izplatības </a:t>
            </a:r>
            <a:r>
              <a:rPr lang="lv-LV" sz="1800" dirty="0" smtClean="0"/>
              <a:t>tendences </a:t>
            </a:r>
            <a:r>
              <a:rPr lang="lv-LV" sz="1800" dirty="0"/>
              <a:t>un </a:t>
            </a:r>
            <a:r>
              <a:rPr lang="lv-LV" sz="1800" dirty="0" smtClean="0"/>
              <a:t>ietekmes; </a:t>
            </a:r>
          </a:p>
          <a:p>
            <a:r>
              <a:rPr lang="lv-LV" sz="1800" dirty="0" smtClean="0"/>
              <a:t>2</a:t>
            </a:r>
            <a:r>
              <a:rPr lang="lv-LV" sz="1800" dirty="0"/>
              <a:t>) </a:t>
            </a:r>
            <a:r>
              <a:rPr lang="lv-LV" sz="1800" b="1" dirty="0" err="1" smtClean="0"/>
              <a:t>biogēnu</a:t>
            </a:r>
            <a:r>
              <a:rPr lang="lv-LV" sz="1800" b="1" dirty="0" smtClean="0"/>
              <a:t> </a:t>
            </a:r>
            <a:r>
              <a:rPr lang="lv-LV" sz="1800" b="1" dirty="0"/>
              <a:t>slodzes</a:t>
            </a:r>
            <a:r>
              <a:rPr lang="lv-LV" sz="1800" dirty="0"/>
              <a:t> samazināšanai uz piekrastes ūdeņiem </a:t>
            </a:r>
            <a:r>
              <a:rPr lang="lv-LV" sz="1800" dirty="0" smtClean="0"/>
              <a:t>pilnveidots aprēķins; </a:t>
            </a:r>
          </a:p>
          <a:p>
            <a:r>
              <a:rPr lang="lv-LV" sz="1800" dirty="0" smtClean="0"/>
              <a:t>3</a:t>
            </a:r>
            <a:r>
              <a:rPr lang="lv-LV" sz="1800" dirty="0"/>
              <a:t>) </a:t>
            </a:r>
            <a:r>
              <a:rPr lang="lv-LV" sz="1800" b="1" dirty="0" smtClean="0"/>
              <a:t>cieto atkritumu </a:t>
            </a:r>
            <a:r>
              <a:rPr lang="lv-LV" sz="1800" b="1" dirty="0"/>
              <a:t>un </a:t>
            </a:r>
            <a:r>
              <a:rPr lang="lv-LV" sz="1800" b="1" dirty="0" smtClean="0"/>
              <a:t>mikro-piegružojuma</a:t>
            </a:r>
            <a:r>
              <a:rPr lang="lv-LV" sz="1800" dirty="0" smtClean="0"/>
              <a:t> </a:t>
            </a:r>
            <a:r>
              <a:rPr lang="lv-LV" sz="1800" dirty="0"/>
              <a:t>jūras </a:t>
            </a:r>
            <a:r>
              <a:rPr lang="lv-LV" sz="1800" b="1" dirty="0"/>
              <a:t>ūdens </a:t>
            </a:r>
            <a:r>
              <a:rPr lang="lv-LV" sz="1800" dirty="0" smtClean="0"/>
              <a:t>vidē izpēte.</a:t>
            </a:r>
          </a:p>
          <a:p>
            <a:endParaRPr lang="lv-LV" altLang="lv-LV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b="1" u="sng" dirty="0"/>
              <a:t>telpiskās aizsardzības </a:t>
            </a:r>
            <a:r>
              <a:rPr lang="lv-LV" sz="1800" b="1" u="sng" dirty="0" smtClean="0"/>
              <a:t>pasākumus </a:t>
            </a:r>
            <a:r>
              <a:rPr lang="lv-LV" sz="1800" dirty="0" smtClean="0"/>
              <a:t>jūras </a:t>
            </a:r>
            <a:r>
              <a:rPr lang="lv-LV" sz="1800" dirty="0" err="1"/>
              <a:t>bentisko</a:t>
            </a:r>
            <a:r>
              <a:rPr lang="lv-LV" sz="1800" dirty="0"/>
              <a:t> biotopu un putnu </a:t>
            </a:r>
            <a:r>
              <a:rPr lang="lv-LV" sz="1800" dirty="0" smtClean="0"/>
              <a:t>aizsardzībai:</a:t>
            </a:r>
          </a:p>
          <a:p>
            <a:pPr marL="342900" indent="-342900">
              <a:buAutoNum type="arabicParenR"/>
            </a:pPr>
            <a:r>
              <a:rPr lang="lv-LV" sz="1800" dirty="0" smtClean="0"/>
              <a:t>jaunu </a:t>
            </a:r>
            <a:r>
              <a:rPr lang="lv-LV" sz="1800" dirty="0"/>
              <a:t>AJT </a:t>
            </a:r>
            <a:r>
              <a:rPr lang="lv-LV" sz="1800" dirty="0" smtClean="0"/>
              <a:t>noteikšanai </a:t>
            </a:r>
            <a:r>
              <a:rPr lang="lv-LV" sz="1800" dirty="0"/>
              <a:t>EEZ ūdeņos (</a:t>
            </a:r>
            <a:r>
              <a:rPr lang="lv-LV" sz="1800" b="1" dirty="0"/>
              <a:t>1b</a:t>
            </a:r>
            <a:r>
              <a:rPr lang="lv-LV" sz="1800" dirty="0"/>
              <a:t> </a:t>
            </a:r>
            <a:r>
              <a:rPr lang="lv-LV" sz="1800" dirty="0" smtClean="0"/>
              <a:t>)</a:t>
            </a:r>
          </a:p>
          <a:p>
            <a:pPr marL="342900" indent="-342900">
              <a:buAutoNum type="arabicParenR"/>
            </a:pPr>
            <a:r>
              <a:rPr lang="lv-LV" sz="1800" dirty="0"/>
              <a:t>stingras aizsardzības teritoriju noteikšanu </a:t>
            </a:r>
            <a:r>
              <a:rPr lang="lv-LV" sz="1800" dirty="0" err="1"/>
              <a:t>bentisko</a:t>
            </a:r>
            <a:r>
              <a:rPr lang="lv-LV" sz="1800" dirty="0"/>
              <a:t> biotopu atjaunošanai AJT ietvaros </a:t>
            </a:r>
            <a:r>
              <a:rPr lang="lv-LV" sz="1800" dirty="0" smtClean="0"/>
              <a:t>un </a:t>
            </a:r>
            <a:r>
              <a:rPr lang="lv-LV" sz="1800" dirty="0"/>
              <a:t>sezonāliem rekreācijas aktivitāšu ierobežojumiem </a:t>
            </a:r>
            <a:r>
              <a:rPr lang="lv-LV" sz="1800" dirty="0" smtClean="0"/>
              <a:t>piekrastē (</a:t>
            </a:r>
            <a:r>
              <a:rPr lang="lv-LV" sz="1800" b="1" dirty="0" smtClean="0"/>
              <a:t>2a</a:t>
            </a:r>
            <a:r>
              <a:rPr lang="lv-LV" sz="1800" dirty="0" smtClean="0"/>
              <a:t>)</a:t>
            </a:r>
          </a:p>
          <a:p>
            <a:pPr marL="342900" indent="-342900">
              <a:buAutoNum type="arabicParenR"/>
            </a:pPr>
            <a:r>
              <a:rPr lang="lv-LV" sz="1800" dirty="0"/>
              <a:t>informāciju un </a:t>
            </a:r>
            <a:r>
              <a:rPr lang="lv-LV" sz="1800" dirty="0" smtClean="0"/>
              <a:t>priekšlikumus </a:t>
            </a:r>
            <a:r>
              <a:rPr lang="lv-LV" sz="1800" dirty="0"/>
              <a:t>izmaiņām piekrastes publiskās infrastruktūras tematiskajā </a:t>
            </a:r>
            <a:r>
              <a:rPr lang="lv-LV" sz="1800" dirty="0" smtClean="0"/>
              <a:t>plānojumam </a:t>
            </a:r>
            <a:r>
              <a:rPr lang="lv-LV" sz="1800" dirty="0"/>
              <a:t>un jūras telpiskajā </a:t>
            </a:r>
            <a:r>
              <a:rPr lang="lv-LV" sz="1800" dirty="0" smtClean="0"/>
              <a:t>plānojumā (</a:t>
            </a:r>
            <a:r>
              <a:rPr lang="lv-LV" sz="1800" b="1" dirty="0" smtClean="0"/>
              <a:t>2a</a:t>
            </a:r>
            <a:r>
              <a:rPr lang="lv-LV" sz="1800" dirty="0" smtClean="0"/>
              <a:t>).</a:t>
            </a:r>
            <a:endParaRPr lang="lv-LV" altLang="lv-LV" sz="1800" dirty="0" smtClean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177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8"/>
            <a:ext cx="8632556" cy="51435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Pasākumu programma. Pasākumi</a:t>
            </a:r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577517" y="1910614"/>
            <a:ext cx="11487750" cy="3994239"/>
          </a:xfrm>
        </p:spPr>
        <p:txBody>
          <a:bodyPr>
            <a:noAutofit/>
          </a:bodyPr>
          <a:lstStyle/>
          <a:p>
            <a:r>
              <a:rPr lang="lv-LV" sz="1800" dirty="0" smtClean="0"/>
              <a:t>Papildu </a:t>
            </a:r>
            <a:r>
              <a:rPr lang="lv-LV" sz="1800" dirty="0"/>
              <a:t>pasākumiem tika veikts </a:t>
            </a:r>
            <a:r>
              <a:rPr lang="lv-LV" sz="1800" b="1" dirty="0"/>
              <a:t>sociālekonomiskais novērtējums</a:t>
            </a:r>
            <a:r>
              <a:rPr lang="lv-LV" sz="1800" dirty="0"/>
              <a:t>. </a:t>
            </a:r>
            <a:endParaRPr lang="lv-LV" sz="1800" dirty="0" smtClean="0"/>
          </a:p>
          <a:p>
            <a:r>
              <a:rPr lang="lv-LV" sz="1800" dirty="0"/>
              <a:t>Vērtējot līdz 2027. gadam sagaidāmās izmaiņas </a:t>
            </a:r>
            <a:r>
              <a:rPr lang="lv-LV" sz="1800" dirty="0" smtClean="0"/>
              <a:t>slodzēs uz jūras vidi </a:t>
            </a:r>
            <a:r>
              <a:rPr lang="lv-LV" sz="1800" dirty="0"/>
              <a:t>(“bāzes scenārijs” riska novērtējumam), tika ņemtas vērā sagaidāmās izmaiņas jūras izmantošanas </a:t>
            </a:r>
            <a:r>
              <a:rPr lang="lv-LV" sz="1800" dirty="0" smtClean="0"/>
              <a:t>aktivitātēs.</a:t>
            </a:r>
          </a:p>
          <a:p>
            <a:r>
              <a:rPr lang="lv-LV" sz="1800" dirty="0"/>
              <a:t>Izstrādājot Programmu (attiecībā uz riska novērtējumu un papildu pasākumu novērtēšanu), tika </a:t>
            </a:r>
            <a:r>
              <a:rPr lang="lv-LV" sz="1800" dirty="0" smtClean="0"/>
              <a:t>ņemta </a:t>
            </a:r>
            <a:r>
              <a:rPr lang="lv-LV" sz="1800" dirty="0"/>
              <a:t>vērā Baltijas jūras </a:t>
            </a:r>
            <a:r>
              <a:rPr lang="lv-LV" sz="1800" dirty="0" smtClean="0"/>
              <a:t>reģionālā pieeja novērtējumu </a:t>
            </a:r>
            <a:r>
              <a:rPr lang="lv-LV" sz="1800" dirty="0"/>
              <a:t>izstrādei un to rezultāti. </a:t>
            </a:r>
            <a:endParaRPr lang="lv-LV" sz="1800" dirty="0" smtClean="0"/>
          </a:p>
          <a:p>
            <a:r>
              <a:rPr lang="lv-LV" sz="1800" dirty="0" smtClean="0"/>
              <a:t>Izstrādājot priekšlikumus nepieciešamos </a:t>
            </a:r>
            <a:r>
              <a:rPr lang="lv-LV" sz="1800" dirty="0"/>
              <a:t>papildu </a:t>
            </a:r>
            <a:r>
              <a:rPr lang="lv-LV" sz="1800" dirty="0" smtClean="0"/>
              <a:t>pasākumiem, </a:t>
            </a:r>
            <a:r>
              <a:rPr lang="lv-LV" sz="1800" dirty="0"/>
              <a:t>tika ņemtas vērā rīcības no HELCOM </a:t>
            </a:r>
            <a:r>
              <a:rPr lang="lv-LV" sz="1800" dirty="0" smtClean="0"/>
              <a:t>Baltijas jūras rīcības plāna (BJRP) 2021.</a:t>
            </a:r>
          </a:p>
          <a:p>
            <a:endParaRPr lang="lv-LV" sz="1800" dirty="0" smtClean="0"/>
          </a:p>
          <a:p>
            <a:r>
              <a:rPr lang="lv-LV" sz="1800" dirty="0" smtClean="0"/>
              <a:t>Kopsavilkums </a:t>
            </a:r>
            <a:r>
              <a:rPr lang="lv-LV" sz="1800" dirty="0"/>
              <a:t>par papildu pasākumu izstrādi un sociālekonomisko novērtējumu </a:t>
            </a:r>
            <a:r>
              <a:rPr lang="lv-LV" sz="1800" dirty="0" smtClean="0"/>
              <a:t>- Programmas </a:t>
            </a:r>
            <a:r>
              <a:rPr lang="lv-LV" sz="1800" b="1" dirty="0"/>
              <a:t>5.pielikumā</a:t>
            </a:r>
            <a:r>
              <a:rPr lang="lv-LV" sz="1800" dirty="0"/>
              <a:t>, kā arī EJZF projekta tematiskajās </a:t>
            </a:r>
            <a:r>
              <a:rPr lang="lv-LV" sz="1800" dirty="0" smtClean="0"/>
              <a:t>atskaitēs VARAM mājas lapā.</a:t>
            </a:r>
            <a:endParaRPr lang="lv-LV" altLang="lv-LV" sz="1800" dirty="0" smtClean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>
          <a:xfrm>
            <a:off x="2851688" y="424077"/>
            <a:ext cx="8632556" cy="1168903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Pasākumu programma.</a:t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IZŅĒMUMI</a:t>
            </a:r>
            <a:r>
              <a:rPr lang="lv-LV" dirty="0"/>
              <a:t/>
            </a:r>
            <a:br>
              <a:rPr lang="lv-LV" dirty="0"/>
            </a:br>
            <a:endParaRPr lang="lv-LV" altLang="lv-LV" dirty="0"/>
          </a:p>
        </p:txBody>
      </p:sp>
      <p:sp>
        <p:nvSpPr>
          <p:cNvPr id="13315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577517" y="1910614"/>
            <a:ext cx="11487750" cy="3994239"/>
          </a:xfrm>
        </p:spPr>
        <p:txBody>
          <a:bodyPr>
            <a:normAutofit/>
          </a:bodyPr>
          <a:lstStyle/>
          <a:p>
            <a:r>
              <a:rPr lang="lv-LV" altLang="lv-LV" sz="1400" dirty="0"/>
              <a:t/>
            </a:r>
            <a:br>
              <a:rPr lang="lv-LV" altLang="lv-LV" sz="1400" dirty="0"/>
            </a:br>
            <a:r>
              <a:rPr lang="lv-LV" altLang="lv-LV" sz="1800" b="1" dirty="0" smtClean="0"/>
              <a:t>Izņēmums</a:t>
            </a:r>
            <a:r>
              <a:rPr lang="lv-LV" altLang="lv-LV" sz="1800" dirty="0" smtClean="0"/>
              <a:t> </a:t>
            </a:r>
            <a:r>
              <a:rPr lang="lv-LV" sz="1800" b="1" dirty="0"/>
              <a:t>D5 “Eitrofikācija</a:t>
            </a:r>
            <a:r>
              <a:rPr lang="lv-LV" sz="1800" dirty="0"/>
              <a:t>”, pamatojoties uz Direktīvas 14.panta 1.punkta (e) </a:t>
            </a:r>
            <a:r>
              <a:rPr lang="lv-LV" sz="1800" dirty="0" smtClean="0"/>
              <a:t>apakšpunktu: </a:t>
            </a:r>
          </a:p>
          <a:p>
            <a:r>
              <a:rPr lang="lv-LV" sz="1800" dirty="0" smtClean="0"/>
              <a:t> LJVS nevar sasniegt, ja to kavē dabiskie apstākļi, kuri neļauj savlaicīgi uzlabot jūras ūdeņu stāvokli. Izmaiņas Baltijas </a:t>
            </a:r>
            <a:r>
              <a:rPr lang="lv-LV" sz="1800" dirty="0" err="1" smtClean="0"/>
              <a:t>jurā</a:t>
            </a:r>
            <a:r>
              <a:rPr lang="lv-LV" sz="1800" dirty="0" smtClean="0"/>
              <a:t> ar lielu laika nobīdi; 30- 50 gadi, līdz tiek sasniegts vēlamais stāvoklis pēc pasākumu īstenošanas. Tomēr </a:t>
            </a:r>
            <a:r>
              <a:rPr lang="lv-LV" sz="1800" u="sng" dirty="0" smtClean="0"/>
              <a:t>pasākumi tiek īstenoti</a:t>
            </a:r>
            <a:r>
              <a:rPr lang="lv-LV" sz="1800" dirty="0" smtClean="0"/>
              <a:t>.</a:t>
            </a:r>
          </a:p>
          <a:p>
            <a:endParaRPr lang="lv-LV" altLang="lv-LV" sz="1800" dirty="0"/>
          </a:p>
          <a:p>
            <a:r>
              <a:rPr lang="lv-LV" altLang="lv-LV" sz="1800" b="1" u="sng" dirty="0" smtClean="0"/>
              <a:t>Netiek </a:t>
            </a:r>
            <a:r>
              <a:rPr lang="lv-LV" altLang="lv-LV" sz="1800" b="1" dirty="0" smtClean="0"/>
              <a:t>piemērots </a:t>
            </a:r>
            <a:r>
              <a:rPr lang="lv-LV" altLang="lv-LV" sz="1800" dirty="0" smtClean="0"/>
              <a:t>izņēmums </a:t>
            </a:r>
            <a:r>
              <a:rPr lang="lv-LV" sz="1800" dirty="0" smtClean="0"/>
              <a:t>neieviešot </a:t>
            </a:r>
            <a:r>
              <a:rPr lang="lv-LV" sz="1800" dirty="0"/>
              <a:t>papildu pasākumus, </a:t>
            </a:r>
            <a:r>
              <a:rPr lang="lv-LV" sz="1800" b="1" dirty="0"/>
              <a:t>ja pasākumu</a:t>
            </a:r>
            <a:r>
              <a:rPr lang="lv-LV" sz="1800" dirty="0"/>
              <a:t> </a:t>
            </a:r>
            <a:r>
              <a:rPr lang="lv-LV" sz="1800" b="1" dirty="0"/>
              <a:t>izmaksas būtu </a:t>
            </a:r>
            <a:r>
              <a:rPr lang="lv-LV" sz="1800" b="1" dirty="0" smtClean="0"/>
              <a:t>nesamērīgas</a:t>
            </a:r>
            <a:r>
              <a:rPr lang="lv-LV" sz="1800" dirty="0"/>
              <a:t>, ņemot vērā jūras videi radītos </a:t>
            </a:r>
            <a:r>
              <a:rPr lang="lv-LV" sz="1800" dirty="0" smtClean="0"/>
              <a:t>apdraudējumus (Direktīvas </a:t>
            </a:r>
            <a:r>
              <a:rPr lang="lv-LV" sz="1800" dirty="0"/>
              <a:t>14.panta </a:t>
            </a:r>
            <a:r>
              <a:rPr lang="lv-LV" sz="1800" dirty="0" smtClean="0"/>
              <a:t>4.punkts). </a:t>
            </a:r>
          </a:p>
          <a:p>
            <a:r>
              <a:rPr lang="lv-LV" sz="1800" dirty="0" err="1" smtClean="0"/>
              <a:t>Izvērtējumā</a:t>
            </a:r>
            <a:r>
              <a:rPr lang="lv-LV" sz="1800" dirty="0" smtClean="0"/>
              <a:t> secināts</a:t>
            </a:r>
            <a:r>
              <a:rPr lang="lv-LV" sz="1800" dirty="0"/>
              <a:t>, ka šobrīd </a:t>
            </a:r>
            <a:r>
              <a:rPr lang="lv-LV" sz="1800" u="sng" dirty="0"/>
              <a:t>nav pietiekama pamatojuma </a:t>
            </a:r>
            <a:r>
              <a:rPr lang="lv-LV" sz="1800" u="sng" dirty="0" smtClean="0"/>
              <a:t>šāda izņēmuma piemērošanai.</a:t>
            </a:r>
          </a:p>
          <a:p>
            <a:endParaRPr lang="lv-LV" altLang="lv-LV" sz="1800" u="sng" dirty="0"/>
          </a:p>
          <a:p>
            <a:r>
              <a:rPr lang="lv-LV" sz="1800" dirty="0"/>
              <a:t>Programmas </a:t>
            </a:r>
            <a:r>
              <a:rPr lang="lv-LV" sz="1800" b="1" dirty="0"/>
              <a:t>4. </a:t>
            </a:r>
            <a:r>
              <a:rPr lang="lv-LV" sz="1800" b="1" dirty="0" smtClean="0"/>
              <a:t>pielikums «Izņēmumi»</a:t>
            </a:r>
            <a:endParaRPr lang="lv-LV" altLang="lv-LV" sz="1800" dirty="0"/>
          </a:p>
        </p:txBody>
      </p:sp>
      <p:sp>
        <p:nvSpPr>
          <p:cNvPr id="13316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34B972-49F2-4AF9-A302-A32AB9B9BAFD}" type="slidenum">
              <a:rPr lang="en-US" altLang="en-US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32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>
                <a:latin typeface="Verdana Pro Black" panose="020B0A04030504040204" pitchFamily="34" charset="0"/>
              </a:rPr>
              <a:t>Pasākumu programma. Rīcības virzieni. </a:t>
            </a:r>
            <a:r>
              <a:rPr lang="lv-LV" sz="2400" b="1" dirty="0" smtClean="0">
                <a:latin typeface="Verdana Pro Black" panose="020B0A04030504040204" pitchFamily="34" charset="0"/>
              </a:rPr>
              <a:t>Pasākumi</a:t>
            </a:r>
            <a:endParaRPr lang="lv-LV" sz="2400" b="1" dirty="0">
              <a:latin typeface="Verdana Pro Black" panose="020B0A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694316"/>
              </p:ext>
            </p:extLst>
          </p:nvPr>
        </p:nvGraphicFramePr>
        <p:xfrm>
          <a:off x="1008088" y="1825624"/>
          <a:ext cx="10345711" cy="320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735"/>
                <a:gridCol w="6511976"/>
              </a:tblGrid>
              <a:tr h="441247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Jūras vides mērķis: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JVM1 Antropogēnās aktivitātes nav negatīvi ietekmējušas jūras biotopus un sugas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85783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Rīcības virziens mērķa sasniegšanai: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RV1 Nodrošināta efektīva jūras bioloģiskās daudzveidības aizsardzību un aizsardzības mērķu sasniegšanu un uzlabota informācijas bāze par bioloģiskās daudzveidības stāvokli, vērtību un aizsardzības pasākumu efektivitāti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Pasākumi: 1b- 2; 2a – 2; izpēte - 2 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2804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Rīcības virziens mērķa sasniegšanai: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RV2 Novērsta jaunu cilvēka darbības  izraisīta svešo sugu ieviešanās un, cik iespējams, mazināta esošo jūras </a:t>
                      </a:r>
                      <a:r>
                        <a:rPr lang="lv-LV" sz="1800" b="1" kern="1200" baseline="300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invazīvo</a:t>
                      </a:r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svešo sugu ietekme 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Pasākumi: 1b- 1; 2a – 3; izpēte - 1 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5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>
                <a:latin typeface="Verdana Pro Black" panose="020B0A04030504040204" pitchFamily="34" charset="0"/>
              </a:rPr>
              <a:t>Pasākumu programma. Rīcības virzieni. </a:t>
            </a:r>
            <a:r>
              <a:rPr lang="lv-LV" sz="2400" b="1" dirty="0" smtClean="0">
                <a:latin typeface="Verdana Pro Black" panose="020B0A04030504040204" pitchFamily="34" charset="0"/>
              </a:rPr>
              <a:t>Pasākumi</a:t>
            </a:r>
            <a:endParaRPr lang="lv-LV" sz="2400" b="1" dirty="0">
              <a:latin typeface="Verdana Pro Black" panose="020B0A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782151"/>
              </p:ext>
            </p:extLst>
          </p:nvPr>
        </p:nvGraphicFramePr>
        <p:xfrm>
          <a:off x="1008088" y="1825624"/>
          <a:ext cx="10345711" cy="336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735"/>
                <a:gridCol w="6511976"/>
              </a:tblGrid>
              <a:tr h="494104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Jūras vides mērķis: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JVM3 Eitrofikācija nerada negatīvu ietekmi uz jūras ekosistēmu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85783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3.Rīcības virziens mērķa sasniegšanai: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b="1" kern="1200" baseline="300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RV3 Samazināta  </a:t>
                      </a:r>
                      <a:r>
                        <a:rPr lang="lv-LV" sz="1800" b="1" kern="1200" baseline="300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biogēnu</a:t>
                      </a:r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piesārņojuma ieneses slodze uz jūras vidi un uzlabota informācija par nozīmīgiem piesārņojuma avotiem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r>
                        <a:rPr lang="lv-LV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Pasākumi: 1b- 5; 2a – 6; izpēte - 4 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2804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Jūras vides mērķis: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JVM5: Piesārņojošo vielu koncentrāciju līmenis nerada nevēlamu ietekmi uz jūras ekosistēmu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1247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4.Rīcības virziens mērķa sasniegšanai: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RV4 </a:t>
                      </a:r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Samazināta bīstamo vielu piesārņojuma ieneses slodze uz jūras vidi un uzlabota informācija par nozīmīgiem piesārņojuma avotiem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Pasākumi</a:t>
                      </a:r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1b- 4; 2a – 5; 2b – 1, izpēte - 1 </a:t>
                      </a:r>
                      <a:endParaRPr lang="lv-LV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7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>
                <a:latin typeface="Verdana Pro Black" panose="020B0A04030504040204" pitchFamily="34" charset="0"/>
              </a:rPr>
              <a:t>Pasākumu programma. </a:t>
            </a:r>
            <a:r>
              <a:rPr lang="lv-LV" sz="2400" b="1" dirty="0" smtClean="0">
                <a:latin typeface="Verdana Pro Black" panose="020B0A04030504040204" pitchFamily="34" charset="0"/>
              </a:rPr>
              <a:t>Rīcības virzieni. Pasākumi</a:t>
            </a:r>
            <a:endParaRPr lang="lv-LV" sz="2400" b="1" dirty="0">
              <a:latin typeface="Verdana Pro Black" panose="020B0A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143970"/>
              </p:ext>
            </p:extLst>
          </p:nvPr>
        </p:nvGraphicFramePr>
        <p:xfrm>
          <a:off x="1008088" y="1825624"/>
          <a:ext cx="10345711" cy="347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735"/>
                <a:gridCol w="6511976"/>
              </a:tblGrid>
              <a:tr h="441247"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Jūras vides mērķis: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JVM6: Cietie atkritumi nerada nevēlamu ietekmi uz jūras ekosistēmu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85783">
                <a:tc>
                  <a:txBody>
                    <a:bodyPr/>
                    <a:lstStyle/>
                    <a:p>
                      <a:endParaRPr lang="lv-LV" sz="1800" b="1" kern="1200" baseline="300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5.Rīcības virziens mērķa sasniegšanai: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800" b="1" kern="1200" baseline="300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RV5 Samazināta atkritumu ienese jūras piekrastē un ūdens vidē un uzlabota informācijas bāze un analītiskie instrumenti slodzes un pasākumu efektivitātes novērtēšanai</a:t>
                      </a:r>
                      <a:endParaRPr lang="lv-LV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Pasākumi</a:t>
                      </a:r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lv-LV" sz="14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1b- 2; 2a – 3; izpēte - 2 </a:t>
                      </a:r>
                    </a:p>
                    <a:p>
                      <a:endParaRPr lang="lv-LV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19395">
                <a:tc>
                  <a:txBody>
                    <a:bodyPr/>
                    <a:lstStyle/>
                    <a:p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1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42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787</Words>
  <Application>Microsoft Office PowerPoint</Application>
  <PresentationFormat>Widescreen</PresentationFormat>
  <Paragraphs>113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Times New Roman</vt:lpstr>
      <vt:lpstr>Verdana</vt:lpstr>
      <vt:lpstr>Verdana Pro Black</vt:lpstr>
      <vt:lpstr>Wingdings</vt:lpstr>
      <vt:lpstr>Office Theme</vt:lpstr>
      <vt:lpstr> </vt:lpstr>
      <vt:lpstr>Pasākumu programmas izstrāde</vt:lpstr>
      <vt:lpstr>Pasākumu programma. Pasākumi</vt:lpstr>
      <vt:lpstr>Pasākumu programma. Pasākumi</vt:lpstr>
      <vt:lpstr>Pasākumu programma. Pasākumi</vt:lpstr>
      <vt:lpstr>Pasākumu programma.  IZŅĒMUMI </vt:lpstr>
      <vt:lpstr>Pasākumu programma. Rīcības virzieni. Pasākumi</vt:lpstr>
      <vt:lpstr>Pasākumu programma. Rīcības virzieni. Pasākumi</vt:lpstr>
      <vt:lpstr>Pasākumu programma. Rīcības virzieni. Pasākumi</vt:lpstr>
      <vt:lpstr>PowerPoint Presentation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Baiba Zasa</dc:creator>
  <cp:lastModifiedBy>Baiba Zasa</cp:lastModifiedBy>
  <cp:revision>70</cp:revision>
  <cp:lastPrinted>2022-06-06T10:21:47Z</cp:lastPrinted>
  <dcterms:created xsi:type="dcterms:W3CDTF">2020-11-17T10:37:47Z</dcterms:created>
  <dcterms:modified xsi:type="dcterms:W3CDTF">2022-12-05T13:28:33Z</dcterms:modified>
</cp:coreProperties>
</file>