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1"/>
  </p:handoutMasterIdLst>
  <p:sldIdLst>
    <p:sldId id="359" r:id="rId2"/>
    <p:sldId id="257" r:id="rId3"/>
    <p:sldId id="258" r:id="rId4"/>
    <p:sldId id="360" r:id="rId5"/>
    <p:sldId id="365" r:id="rId6"/>
    <p:sldId id="370" r:id="rId7"/>
    <p:sldId id="259" r:id="rId8"/>
    <p:sldId id="361" r:id="rId9"/>
    <p:sldId id="335" r:id="rId10"/>
    <p:sldId id="334" r:id="rId11"/>
    <p:sldId id="371" r:id="rId12"/>
    <p:sldId id="372" r:id="rId13"/>
    <p:sldId id="373" r:id="rId14"/>
    <p:sldId id="374" r:id="rId15"/>
    <p:sldId id="375" r:id="rId16"/>
    <p:sldId id="347" r:id="rId17"/>
    <p:sldId id="377" r:id="rId18"/>
    <p:sldId id="303" r:id="rId19"/>
    <p:sldId id="302" r:id="rId20"/>
  </p:sldIdLst>
  <p:sldSz cx="12192000" cy="6858000"/>
  <p:notesSz cx="6858000" cy="9945688"/>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33A"/>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89" d="100"/>
          <a:sy n="89" d="100"/>
        </p:scale>
        <p:origin x="4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F68E4F34-18E6-4257-A011-5898B0B0B247}" type="datetimeFigureOut">
              <a:rPr lang="lv-LV" smtClean="0"/>
              <a:t>11.08.2020</a:t>
            </a:fld>
            <a:endParaRPr lang="lv-LV"/>
          </a:p>
        </p:txBody>
      </p:sp>
      <p:sp>
        <p:nvSpPr>
          <p:cNvPr id="4" name="Footer Placeholder 3"/>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C5501E9F-CB70-43FC-8E5E-F90E193CA8F5}" type="slidenum">
              <a:rPr lang="lv-LV" smtClean="0"/>
              <a:t>‹#›</a:t>
            </a:fld>
            <a:endParaRPr lang="lv-LV"/>
          </a:p>
        </p:txBody>
      </p:sp>
    </p:spTree>
    <p:extLst>
      <p:ext uri="{BB962C8B-B14F-4D97-AF65-F5344CB8AC3E}">
        <p14:creationId xmlns:p14="http://schemas.microsoft.com/office/powerpoint/2010/main" val="358687169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5885EC54-3A55-4E63-9F82-2F1CEC3B97E5}" type="datetimeFigureOut">
              <a:rPr lang="lv-LV" smtClean="0"/>
              <a:t>11.08.2020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926201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5885EC54-3A55-4E63-9F82-2F1CEC3B97E5}" type="datetimeFigureOut">
              <a:rPr lang="lv-LV" smtClean="0"/>
              <a:t>11.08.2020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3312621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5885EC54-3A55-4E63-9F82-2F1CEC3B97E5}" type="datetimeFigureOut">
              <a:rPr lang="lv-LV" smtClean="0"/>
              <a:t>11.08.2020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3351615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5885EC54-3A55-4E63-9F82-2F1CEC3B97E5}" type="datetimeFigureOut">
              <a:rPr lang="lv-LV" smtClean="0"/>
              <a:t>11.08.2020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445184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85EC54-3A55-4E63-9F82-2F1CEC3B97E5}" type="datetimeFigureOut">
              <a:rPr lang="lv-LV" smtClean="0"/>
              <a:t>11.08.2020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2602069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5885EC54-3A55-4E63-9F82-2F1CEC3B97E5}" type="datetimeFigureOut">
              <a:rPr lang="lv-LV" smtClean="0"/>
              <a:t>11.08.2020</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3812747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5885EC54-3A55-4E63-9F82-2F1CEC3B97E5}" type="datetimeFigureOut">
              <a:rPr lang="lv-LV" smtClean="0"/>
              <a:t>11.08.2020</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3242311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5885EC54-3A55-4E63-9F82-2F1CEC3B97E5}" type="datetimeFigureOut">
              <a:rPr lang="lv-LV" smtClean="0"/>
              <a:t>11.08.2020</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3254195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85EC54-3A55-4E63-9F82-2F1CEC3B97E5}" type="datetimeFigureOut">
              <a:rPr lang="lv-LV" smtClean="0"/>
              <a:t>11.08.2020</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1517120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85EC54-3A55-4E63-9F82-2F1CEC3B97E5}" type="datetimeFigureOut">
              <a:rPr lang="lv-LV" smtClean="0"/>
              <a:t>11.08.2020</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1472856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85EC54-3A55-4E63-9F82-2F1CEC3B97E5}" type="datetimeFigureOut">
              <a:rPr lang="lv-LV" smtClean="0"/>
              <a:t>11.08.2020</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1548247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5EC54-3A55-4E63-9F82-2F1CEC3B97E5}" type="datetimeFigureOut">
              <a:rPr lang="lv-LV" smtClean="0"/>
              <a:t>11.08.2020</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572C22-BB4D-4AF2-B896-2B5990B90F10}" type="slidenum">
              <a:rPr lang="lv-LV" smtClean="0"/>
              <a:t>‹#›</a:t>
            </a:fld>
            <a:endParaRPr lang="lv-LV"/>
          </a:p>
        </p:txBody>
      </p:sp>
    </p:spTree>
    <p:extLst>
      <p:ext uri="{BB962C8B-B14F-4D97-AF65-F5344CB8AC3E}">
        <p14:creationId xmlns:p14="http://schemas.microsoft.com/office/powerpoint/2010/main" val="3191174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l4.lv/"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lv-LV" sz="4000" b="1" dirty="0">
                <a:latin typeface="+mn-lt"/>
              </a:rPr>
              <a:t>SIA </a:t>
            </a:r>
            <a:r>
              <a:rPr lang="lv-LV" sz="4000" b="1" dirty="0" smtClean="0">
                <a:latin typeface="+mn-lt"/>
              </a:rPr>
              <a:t> </a:t>
            </a:r>
            <a:r>
              <a:rPr lang="lv-LV" sz="4000" b="1" dirty="0">
                <a:latin typeface="+mn-lt"/>
              </a:rPr>
              <a:t>„Inerto Materiālu serviss”, </a:t>
            </a:r>
            <a:r>
              <a:rPr lang="en-US" sz="4000" b="1" dirty="0">
                <a:latin typeface="+mn-lt"/>
              </a:rPr>
              <a:t/>
            </a:r>
            <a:br>
              <a:rPr lang="en-US" sz="4000" b="1" dirty="0">
                <a:latin typeface="+mn-lt"/>
              </a:rPr>
            </a:br>
            <a:r>
              <a:rPr lang="lv-LV" sz="4000" b="1" dirty="0">
                <a:latin typeface="+mn-lt"/>
              </a:rPr>
              <a:t>paredzētās darbības</a:t>
            </a:r>
            <a:br>
              <a:rPr lang="lv-LV" sz="4000" b="1" dirty="0">
                <a:latin typeface="+mn-lt"/>
              </a:rPr>
            </a:br>
            <a:r>
              <a:rPr lang="lv-LV" sz="4000" b="1" dirty="0">
                <a:latin typeface="+mn-lt"/>
              </a:rPr>
              <a:t>„Derīgo izrakteņu (smilts un smilts-grants) ieguves darbu turpināšana un pabeigšana atradnes „</a:t>
            </a:r>
            <a:r>
              <a:rPr lang="lv-LV" sz="4000" b="1" dirty="0" err="1">
                <a:latin typeface="+mn-lt"/>
              </a:rPr>
              <a:t>Elerne</a:t>
            </a:r>
            <a:r>
              <a:rPr lang="lv-LV" sz="4000" b="1" dirty="0">
                <a:latin typeface="+mn-lt"/>
              </a:rPr>
              <a:t>” iecirkņa „</a:t>
            </a:r>
            <a:r>
              <a:rPr lang="lv-LV" sz="4000" b="1" dirty="0" err="1">
                <a:latin typeface="+mn-lt"/>
              </a:rPr>
              <a:t>Griguliņi</a:t>
            </a:r>
            <a:r>
              <a:rPr lang="lv-LV" sz="4000" b="1" dirty="0">
                <a:latin typeface="+mn-lt"/>
              </a:rPr>
              <a:t> - Kaupišķi-5</a:t>
            </a:r>
            <a:r>
              <a:rPr lang="lv-LV" sz="4000" b="1" dirty="0" smtClean="0">
                <a:latin typeface="+mn-lt"/>
              </a:rPr>
              <a:t>” Daugavpils novada Tabores pagastā ”</a:t>
            </a:r>
            <a:endParaRPr lang="lv-LV" sz="4000" b="1" dirty="0">
              <a:latin typeface="+mn-lt"/>
            </a:endParaRPr>
          </a:p>
        </p:txBody>
      </p:sp>
      <p:sp>
        <p:nvSpPr>
          <p:cNvPr id="3" name="Text Placeholder 2"/>
          <p:cNvSpPr>
            <a:spLocks noGrp="1"/>
          </p:cNvSpPr>
          <p:nvPr>
            <p:ph type="body" idx="1"/>
          </p:nvPr>
        </p:nvSpPr>
        <p:spPr/>
        <p:txBody>
          <a:bodyPr>
            <a:normAutofit fontScale="62500" lnSpcReduction="20000"/>
          </a:bodyPr>
          <a:lstStyle/>
          <a:p>
            <a:pPr algn="ctr"/>
            <a:r>
              <a:rPr lang="lv-LV" sz="3600" b="1" dirty="0" smtClean="0">
                <a:solidFill>
                  <a:srgbClr val="00133A"/>
                </a:solidFill>
              </a:rPr>
              <a:t>Ietekmes uz vidi novērtējuma procesa</a:t>
            </a:r>
          </a:p>
          <a:p>
            <a:pPr algn="ctr"/>
            <a:r>
              <a:rPr lang="lv-LV" sz="3600" b="1" dirty="0" smtClean="0">
                <a:solidFill>
                  <a:srgbClr val="00133A"/>
                </a:solidFill>
              </a:rPr>
              <a:t>Sākotnējā sabiedriskā </a:t>
            </a:r>
            <a:r>
              <a:rPr lang="lv-LV" sz="3600" b="1" dirty="0" smtClean="0">
                <a:solidFill>
                  <a:srgbClr val="00133A"/>
                </a:solidFill>
              </a:rPr>
              <a:t>apspriešana</a:t>
            </a:r>
          </a:p>
          <a:p>
            <a:pPr algn="ctr"/>
            <a:r>
              <a:rPr lang="lv-LV" sz="3600" b="1" dirty="0" smtClean="0">
                <a:solidFill>
                  <a:srgbClr val="00133A"/>
                </a:solidFill>
              </a:rPr>
              <a:t>SIA «Firma L4»</a:t>
            </a:r>
            <a:endParaRPr lang="lv-LV" sz="3600" b="1" dirty="0" smtClean="0">
              <a:solidFill>
                <a:srgbClr val="00133A"/>
              </a:solidFill>
            </a:endParaRPr>
          </a:p>
          <a:p>
            <a:pPr algn="ctr"/>
            <a:r>
              <a:rPr lang="lv-LV" sz="3600" b="1" dirty="0" smtClean="0">
                <a:solidFill>
                  <a:srgbClr val="00133A"/>
                </a:solidFill>
              </a:rPr>
              <a:t>Vides eksperte Inga </a:t>
            </a:r>
            <a:r>
              <a:rPr lang="lv-LV" sz="3600" b="1" dirty="0" err="1" smtClean="0">
                <a:solidFill>
                  <a:srgbClr val="00133A"/>
                </a:solidFill>
              </a:rPr>
              <a:t>Gavena</a:t>
            </a:r>
            <a:endParaRPr lang="lv-LV" sz="3600" b="1" dirty="0">
              <a:solidFill>
                <a:srgbClr val="00133A"/>
              </a:solidFill>
            </a:endParaRPr>
          </a:p>
        </p:txBody>
      </p:sp>
    </p:spTree>
    <p:extLst>
      <p:ext uri="{BB962C8B-B14F-4D97-AF65-F5344CB8AC3E}">
        <p14:creationId xmlns:p14="http://schemas.microsoft.com/office/powerpoint/2010/main" val="3599370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effectLst>
                  <a:outerShdw blurRad="38100" dist="38100" dir="2700000" algn="tl">
                    <a:srgbClr val="000000">
                      <a:alpha val="43137"/>
                    </a:srgbClr>
                  </a:outerShdw>
                </a:effectLst>
              </a:rPr>
              <a:t>Segkārtas noņemšana</a:t>
            </a:r>
            <a:endParaRPr lang="lv-LV"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0" indent="0">
              <a:buNone/>
            </a:pPr>
            <a:r>
              <a:rPr lang="lv-LV" dirty="0"/>
              <a:t>Segkārtas noņemšana detalizēti tiks plānota tehniskajā projektā. Taču jebkurā gadījumā tiks ievēroti šādi nosacījumi:</a:t>
            </a:r>
          </a:p>
          <a:p>
            <a:pPr marL="0" indent="0">
              <a:buNone/>
            </a:pPr>
            <a:r>
              <a:rPr lang="lv-LV" dirty="0" smtClean="0"/>
              <a:t>1. Segkārta </a:t>
            </a:r>
            <a:r>
              <a:rPr lang="lv-LV" dirty="0"/>
              <a:t>tiks noņemta pakāpeniski – ik gadus ieguvei paredzētajai teritorijai;</a:t>
            </a:r>
          </a:p>
          <a:p>
            <a:pPr marL="0" indent="0">
              <a:buNone/>
            </a:pPr>
            <a:r>
              <a:rPr lang="lv-LV" dirty="0" smtClean="0"/>
              <a:t>2. Auglīgās </a:t>
            </a:r>
            <a:r>
              <a:rPr lang="lv-LV" dirty="0"/>
              <a:t>augsnes slānis tiks nošķūrēts ar buldozeru un uzglabāts atsevišķās </a:t>
            </a:r>
            <a:r>
              <a:rPr lang="lv-LV" dirty="0" smtClean="0"/>
              <a:t>krautnēs, esošā </a:t>
            </a:r>
            <a:r>
              <a:rPr lang="lv-LV" dirty="0"/>
              <a:t>zemes īpašuma robežās, veidojot vaļņus pa karjera perimetru, tādējādi samazinot trokšņa traucējumus un putekļu </a:t>
            </a:r>
            <a:r>
              <a:rPr lang="lv-LV" dirty="0" smtClean="0"/>
              <a:t>izplatību. Teritorijas </a:t>
            </a:r>
            <a:r>
              <a:rPr lang="lv-LV" dirty="0"/>
              <a:t>rekultivācijas laikā </a:t>
            </a:r>
            <a:r>
              <a:rPr lang="lv-LV" dirty="0" smtClean="0"/>
              <a:t>tā tiks izmantota </a:t>
            </a:r>
            <a:r>
              <a:rPr lang="lv-LV" dirty="0"/>
              <a:t>karjera ūdenstilpju krastu apzaļumošanas darbiem. </a:t>
            </a:r>
          </a:p>
          <a:p>
            <a:endParaRPr lang="lv-LV" dirty="0"/>
          </a:p>
        </p:txBody>
      </p:sp>
    </p:spTree>
    <p:extLst>
      <p:ext uri="{BB962C8B-B14F-4D97-AF65-F5344CB8AC3E}">
        <p14:creationId xmlns:p14="http://schemas.microsoft.com/office/powerpoint/2010/main" val="2668890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t>Piegulošie zemes īpašumi</a:t>
            </a:r>
            <a:endParaRPr lang="lv-LV" b="1" dirty="0"/>
          </a:p>
        </p:txBody>
      </p:sp>
      <p:pic>
        <p:nvPicPr>
          <p:cNvPr id="4" name="Content Placeholder 3"/>
          <p:cNvPicPr>
            <a:picLocks noGrp="1" noChangeAspect="1"/>
          </p:cNvPicPr>
          <p:nvPr>
            <p:ph idx="1"/>
          </p:nvPr>
        </p:nvPicPr>
        <p:blipFill>
          <a:blip r:embed="rId2"/>
          <a:stretch>
            <a:fillRect/>
          </a:stretch>
        </p:blipFill>
        <p:spPr>
          <a:xfrm>
            <a:off x="643419" y="1397479"/>
            <a:ext cx="6279017" cy="4977442"/>
          </a:xfrm>
          <a:prstGeom prst="rect">
            <a:avLst/>
          </a:prstGeom>
        </p:spPr>
      </p:pic>
      <p:pic>
        <p:nvPicPr>
          <p:cNvPr id="5" name="Picture 4"/>
          <p:cNvPicPr>
            <a:picLocks noChangeAspect="1"/>
          </p:cNvPicPr>
          <p:nvPr/>
        </p:nvPicPr>
        <p:blipFill>
          <a:blip r:embed="rId3"/>
          <a:stretch>
            <a:fillRect/>
          </a:stretch>
        </p:blipFill>
        <p:spPr>
          <a:xfrm>
            <a:off x="5710407" y="4507854"/>
            <a:ext cx="6033300" cy="1867067"/>
          </a:xfrm>
          <a:prstGeom prst="rect">
            <a:avLst/>
          </a:prstGeom>
        </p:spPr>
      </p:pic>
    </p:spTree>
    <p:extLst>
      <p:ext uri="{BB962C8B-B14F-4D97-AF65-F5344CB8AC3E}">
        <p14:creationId xmlns:p14="http://schemas.microsoft.com/office/powerpoint/2010/main" val="3455986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t>Derīgā materiāla transports</a:t>
            </a:r>
            <a:r>
              <a:rPr lang="lv-LV" dirty="0"/>
              <a:t/>
            </a:r>
            <a:br>
              <a:rPr lang="lv-LV" dirty="0"/>
            </a:br>
            <a:endParaRPr lang="lv-LV" dirty="0"/>
          </a:p>
        </p:txBody>
      </p:sp>
      <p:sp>
        <p:nvSpPr>
          <p:cNvPr id="3" name="Content Placeholder 2"/>
          <p:cNvSpPr>
            <a:spLocks noGrp="1"/>
          </p:cNvSpPr>
          <p:nvPr>
            <p:ph idx="1"/>
          </p:nvPr>
        </p:nvSpPr>
        <p:spPr/>
        <p:txBody>
          <a:bodyPr/>
          <a:lstStyle/>
          <a:p>
            <a:r>
              <a:rPr lang="lv-LV" dirty="0" smtClean="0"/>
              <a:t>Derīgā </a:t>
            </a:r>
            <a:r>
              <a:rPr lang="lv-LV" dirty="0"/>
              <a:t>materiāla transportam tiks izmantots esošais pašvaldības C grupas autoceļš Nr.92-10  </a:t>
            </a:r>
            <a:r>
              <a:rPr lang="lv-LV" dirty="0" err="1"/>
              <a:t>Kaupiški</a:t>
            </a:r>
            <a:r>
              <a:rPr lang="lv-LV" dirty="0"/>
              <a:t>-karjers, kas izvietots Ieguves laukuma Z un R malā. Ceļš neiet tieši gar plānotā ieguves laukuma robežu, to no ceļa atdala mežaudze, kas samazina redzamību uz ieguves vietu un samazina plānotās darbības ietekmi uz ainavu. Minētais autoceļš tiek izmantots galvenokārt saimniecisko darbu veikšanai apkārtējos īpašumos (ieguves darbu un mežsaimniecības transports) un tajā fiksēta tikai neliela sezonāla rakstura transporta plūsma.</a:t>
            </a:r>
          </a:p>
          <a:p>
            <a:endParaRPr lang="lv-LV" dirty="0"/>
          </a:p>
          <a:p>
            <a:endParaRPr lang="lv-LV" dirty="0"/>
          </a:p>
        </p:txBody>
      </p:sp>
    </p:spTree>
    <p:extLst>
      <p:ext uri="{BB962C8B-B14F-4D97-AF65-F5344CB8AC3E}">
        <p14:creationId xmlns:p14="http://schemas.microsoft.com/office/powerpoint/2010/main" val="64930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t>Ieguves vietas rekultivācija</a:t>
            </a:r>
            <a:r>
              <a:rPr lang="lv-LV" dirty="0"/>
              <a:t/>
            </a:r>
            <a:br>
              <a:rPr lang="lv-LV" dirty="0"/>
            </a:br>
            <a:endParaRPr lang="lv-LV" dirty="0"/>
          </a:p>
        </p:txBody>
      </p:sp>
      <p:sp>
        <p:nvSpPr>
          <p:cNvPr id="3" name="Content Placeholder 2"/>
          <p:cNvSpPr>
            <a:spLocks noGrp="1"/>
          </p:cNvSpPr>
          <p:nvPr>
            <p:ph idx="1"/>
          </p:nvPr>
        </p:nvSpPr>
        <p:spPr/>
        <p:txBody>
          <a:bodyPr/>
          <a:lstStyle/>
          <a:p>
            <a:r>
              <a:rPr lang="lv-LV" dirty="0" smtClean="0"/>
              <a:t>Rekultivācija tiks uzsākta pakāpeniski, pēc atsevišķu iecirkņa daļu izstrādes, kopējie darbi tiks uzsākti pēc </a:t>
            </a:r>
            <a:r>
              <a:rPr lang="lv-LV" dirty="0"/>
              <a:t>izstrādes darbu pabeigšanas 1 gada laikā </a:t>
            </a:r>
            <a:r>
              <a:rPr lang="lv-LV" dirty="0" smtClean="0"/>
              <a:t>saskaņā </a:t>
            </a:r>
            <a:r>
              <a:rPr lang="lv-LV" dirty="0"/>
              <a:t>ar normatīvajos aktos noteiktajā kārtībā saskaņotu rekultivācijas projektu. </a:t>
            </a:r>
          </a:p>
          <a:p>
            <a:r>
              <a:rPr lang="lv-LV" dirty="0"/>
              <a:t>Prognozējams, ka tiks izveidota līdz 8 ha liela ūdenskrātuve.</a:t>
            </a:r>
          </a:p>
          <a:p>
            <a:r>
              <a:rPr lang="lv-LV" dirty="0"/>
              <a:t>Rekultivācijas procesā īpaša uzmanība tiks pievērsta karjera nogāžu planēšanai, droša slīpuma izveidei, lai novērstu noslīdeņus un nogruvums, kā arī nogāžu stiprināšanai, lai nepieļautu to izskalošanu lietavu laikā. </a:t>
            </a:r>
          </a:p>
          <a:p>
            <a:endParaRPr lang="lv-LV" dirty="0"/>
          </a:p>
        </p:txBody>
      </p:sp>
    </p:spTree>
    <p:extLst>
      <p:ext uri="{BB962C8B-B14F-4D97-AF65-F5344CB8AC3E}">
        <p14:creationId xmlns:p14="http://schemas.microsoft.com/office/powerpoint/2010/main" val="2504172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b="1" dirty="0"/>
              <a:t>Apkārtējās </a:t>
            </a:r>
            <a:r>
              <a:rPr lang="lv-LV" b="1" dirty="0" smtClean="0"/>
              <a:t>ūdenstilpes</a:t>
            </a:r>
            <a:r>
              <a:rPr lang="lv-LV" dirty="0"/>
              <a:t/>
            </a:r>
            <a:br>
              <a:rPr lang="lv-LV" dirty="0"/>
            </a:br>
            <a:endParaRPr lang="lv-LV" dirty="0"/>
          </a:p>
        </p:txBody>
      </p:sp>
      <p:sp>
        <p:nvSpPr>
          <p:cNvPr id="3" name="Content Placeholder 2"/>
          <p:cNvSpPr>
            <a:spLocks noGrp="1"/>
          </p:cNvSpPr>
          <p:nvPr>
            <p:ph idx="1"/>
          </p:nvPr>
        </p:nvSpPr>
        <p:spPr>
          <a:xfrm>
            <a:off x="838200" y="1147313"/>
            <a:ext cx="10515600" cy="5115464"/>
          </a:xfrm>
        </p:spPr>
        <p:txBody>
          <a:bodyPr>
            <a:normAutofit fontScale="62500" lnSpcReduction="20000"/>
          </a:bodyPr>
          <a:lstStyle/>
          <a:p>
            <a:endParaRPr lang="lv-LV" dirty="0"/>
          </a:p>
          <a:p>
            <a:r>
              <a:rPr lang="lv-LV" dirty="0"/>
              <a:t>Atradnei tuvākā dabiskā ūdenstece ir Daugavas upe - tuvākā atradnes mala atrodas apmēram 0.36 km uz DA no upes. </a:t>
            </a:r>
          </a:p>
          <a:p>
            <a:r>
              <a:rPr lang="lv-LV" dirty="0"/>
              <a:t>Upei tuvākā atradnes daļa jau ir izstrādāta, līdz ar to faktiski veicamie darbi ir nogāžu pilnveide, atlikušā nogāžu materiāla izstrāde, veicot rekultivācijas darbus. Papildus, veicot paredzētās darbības laukuma R daļas rekultivāciju-izstrādi, tiks izveidota nogāze-valnis, kas nodrošinās, ka atradnē nekādos apstākļos neieplūst Daugavas ūdens. </a:t>
            </a:r>
          </a:p>
          <a:p>
            <a:r>
              <a:rPr lang="lv-LV" dirty="0"/>
              <a:t>Ieguve plānota virs un zem gruntsūdens līmeņa, kas atradnes teritorijā, izpētes procesā noteikts 0,0m – 8.4 m dziļumā</a:t>
            </a:r>
          </a:p>
          <a:p>
            <a:r>
              <a:rPr lang="lv-LV" dirty="0"/>
              <a:t>Gruntsūdens līmeni nav plānots pazemināt – respektīvi nav plānota karjera ūdens novadīšana uz Daugavas upi. </a:t>
            </a:r>
          </a:p>
          <a:p>
            <a:r>
              <a:rPr lang="lv-LV" dirty="0"/>
              <a:t>Tādējādi nav prognozējama ietekme uz Daugavas hidroloģisko režīmu, ūdens kvalitāti vai zivju resursiem.</a:t>
            </a:r>
          </a:p>
          <a:p>
            <a:r>
              <a:rPr lang="lv-LV" dirty="0"/>
              <a:t>Tā kā ieguve zem gruntsūdens līmeņa ir neliela apjoma (aptuveni 13% no kopējā ieguves apjoma) nav sagaidāms, ka ieguves darbi radīs būtisku ietekmi uz apkārtējās teritorijas hidroloģisko režīmu. Nelielā rādiusā ap karjeru mainīsies virszemes noteces plūsmas virziens – tas būs vērsts uz karjeru, kā lokālu virszemes noteces apgabalu. </a:t>
            </a:r>
          </a:p>
          <a:p>
            <a:r>
              <a:rPr lang="lv-LV" dirty="0" smtClean="0"/>
              <a:t>Nav </a:t>
            </a:r>
            <a:r>
              <a:rPr lang="lv-LV" dirty="0"/>
              <a:t>prognozējams būtiskas ietekmes uz gruntsūdens līmeni, tas nebūtiski (par līdz 0,5m) varētu pazemināsies tiešā karjera tuvumā. Šādu apgalvoju ļauj izteikt gruntsūdens līmeņa izmaiņu modelēšanas rezultāti analogās atradnēs.</a:t>
            </a:r>
          </a:p>
          <a:p>
            <a:endParaRPr lang="lv-LV" dirty="0"/>
          </a:p>
        </p:txBody>
      </p:sp>
    </p:spTree>
    <p:extLst>
      <p:ext uri="{BB962C8B-B14F-4D97-AF65-F5344CB8AC3E}">
        <p14:creationId xmlns:p14="http://schemas.microsoft.com/office/powerpoint/2010/main" val="1846814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t>Paredzamā ietekme uz īpaši aizsargājamām dabas teritorijām</a:t>
            </a:r>
          </a:p>
        </p:txBody>
      </p:sp>
      <p:sp>
        <p:nvSpPr>
          <p:cNvPr id="3" name="Content Placeholder 2"/>
          <p:cNvSpPr>
            <a:spLocks noGrp="1"/>
          </p:cNvSpPr>
          <p:nvPr>
            <p:ph idx="1"/>
          </p:nvPr>
        </p:nvSpPr>
        <p:spPr>
          <a:xfrm>
            <a:off x="838200" y="1690688"/>
            <a:ext cx="10515600" cy="4856761"/>
          </a:xfrm>
        </p:spPr>
        <p:txBody>
          <a:bodyPr>
            <a:normAutofit fontScale="77500" lnSpcReduction="20000"/>
          </a:bodyPr>
          <a:lstStyle/>
          <a:p>
            <a:r>
              <a:rPr lang="lv-LV" dirty="0" smtClean="0"/>
              <a:t>Paredzētās </a:t>
            </a:r>
            <a:r>
              <a:rPr lang="lv-LV" dirty="0"/>
              <a:t>darbības teritorija atrodas aizsargājamā ainavu apvidus (AAA) “Augšdaugava” (NATURA 2000), vēsturisko atradņu teritorijā. </a:t>
            </a:r>
            <a:endParaRPr lang="lv-LV" dirty="0" smtClean="0"/>
          </a:p>
          <a:p>
            <a:r>
              <a:rPr lang="lv-LV" dirty="0" smtClean="0"/>
              <a:t>Šī </a:t>
            </a:r>
            <a:r>
              <a:rPr lang="lv-LV" dirty="0"/>
              <a:t>īpaši aizsargājamā dabas teritorija dibināta 1990. </a:t>
            </a:r>
            <a:endParaRPr lang="lv-LV" dirty="0" smtClean="0"/>
          </a:p>
          <a:p>
            <a:r>
              <a:rPr lang="lv-LV" dirty="0"/>
              <a:t>Atradne “</a:t>
            </a:r>
            <a:r>
              <a:rPr lang="lv-LV" dirty="0" err="1"/>
              <a:t>Elerne</a:t>
            </a:r>
            <a:r>
              <a:rPr lang="lv-LV" dirty="0"/>
              <a:t>” tika izstrādāta gan pirms AAA dibināšanas, gan pēc tam. </a:t>
            </a:r>
          </a:p>
          <a:p>
            <a:r>
              <a:rPr lang="lv-LV" dirty="0"/>
              <a:t>Paredzētās darbības teritorijā un tās tiešā tuvumā neatrodas īpaši aizsargājami dabas objekti, īpaši aizsargājami biotopi vai īpaši aizsargājamu sugu dzīvotnes. Tajā nav noteiktas vērtīgas vai aizsargājamas ainavas. </a:t>
            </a:r>
          </a:p>
          <a:p>
            <a:r>
              <a:rPr lang="lv-LV" dirty="0"/>
              <a:t>Tādējādi nav prognozējama paredzētās darbības īstenošanas ietekme uz ĪADT “Augšdaugava” bioloģiski daudzveidību un ekoloģiskajām funkcijām. </a:t>
            </a:r>
          </a:p>
          <a:p>
            <a:r>
              <a:rPr lang="lv-LV" dirty="0"/>
              <a:t>Saskaņā ar Ainavu eksperta vērtējumu izstrāde neatstāj būtisku negatīvu ietekmi uz apkārtējām ainavām, tai skaitā ainavai, kas atveras no Daugavas pretējā krasta, jo ieguves teritoriju maskē esošie mežu masīvi. </a:t>
            </a:r>
          </a:p>
          <a:p>
            <a:r>
              <a:rPr lang="lv-LV" dirty="0"/>
              <a:t>Pēc rekultivācijas, izveidojot ainaviski izteiksmīgu ūdenstilpi, ainavas daudzveidība un kvalitāte palielinās. </a:t>
            </a:r>
          </a:p>
          <a:p>
            <a:r>
              <a:rPr lang="lv-LV" dirty="0"/>
              <a:t>Paredzētās darbības teritorijā un tās tiešā tuvumā neatrodas kultūrvēsturiski objekti un to neskar tādiem noteiktas aizsargjoslas.</a:t>
            </a:r>
          </a:p>
          <a:p>
            <a:endParaRPr lang="lv-LV" dirty="0"/>
          </a:p>
        </p:txBody>
      </p:sp>
    </p:spTree>
    <p:extLst>
      <p:ext uri="{BB962C8B-B14F-4D97-AF65-F5344CB8AC3E}">
        <p14:creationId xmlns:p14="http://schemas.microsoft.com/office/powerpoint/2010/main" val="1450746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effectLst>
                  <a:outerShdw blurRad="38100" dist="38100" dir="2700000" algn="tl">
                    <a:srgbClr val="000000">
                      <a:alpha val="43137"/>
                    </a:srgbClr>
                  </a:outerShdw>
                </a:effectLst>
              </a:rPr>
              <a:t>Prognozējamās </a:t>
            </a:r>
            <a:r>
              <a:rPr lang="lv-LV" b="1" dirty="0" smtClean="0">
                <a:effectLst>
                  <a:outerShdw blurRad="38100" dist="38100" dir="2700000" algn="tl">
                    <a:srgbClr val="000000">
                      <a:alpha val="43137"/>
                    </a:srgbClr>
                  </a:outerShdw>
                </a:effectLst>
              </a:rPr>
              <a:t>ietekmes</a:t>
            </a:r>
            <a:endParaRPr lang="lv-LV"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lv-LV" dirty="0" smtClean="0"/>
              <a:t>Ietekme uz pazemes ūdens </a:t>
            </a:r>
            <a:r>
              <a:rPr lang="lv-LV" dirty="0" smtClean="0"/>
              <a:t>režīmu – nebūtiska, iespējams lokāls gruntsūdens līmeņa pazeminājums tiešā ieguves vietas tuvumā (vidēji 0,0 – 0,5m līdz 100m joslā ap ieguves vietu;</a:t>
            </a:r>
            <a:endParaRPr lang="lv-LV" dirty="0" smtClean="0"/>
          </a:p>
          <a:p>
            <a:r>
              <a:rPr lang="lv-LV" dirty="0" smtClean="0"/>
              <a:t>Ietekme uz gaisa </a:t>
            </a:r>
            <a:r>
              <a:rPr lang="lv-LV" dirty="0" smtClean="0"/>
              <a:t>kvalitāti – būtiskākais putekļu emisijas sausā laikā, pārsvarā nepārsniedz normatīvajos aktos noteiktās robežvērtības;</a:t>
            </a:r>
            <a:endParaRPr lang="lv-LV" dirty="0" smtClean="0"/>
          </a:p>
          <a:p>
            <a:r>
              <a:rPr lang="lv-LV" dirty="0" smtClean="0"/>
              <a:t>Trokšņu </a:t>
            </a:r>
            <a:r>
              <a:rPr lang="lv-LV" dirty="0" smtClean="0"/>
              <a:t>traucējumi – nebūtiski, pārsvarā nepārsniedz normatīvajos aktos noteiktās robežvērtības ārpus ieguves vietas un autoceļa aizsargjoslas.</a:t>
            </a:r>
            <a:endParaRPr lang="lv-LV" dirty="0" smtClean="0"/>
          </a:p>
          <a:p>
            <a:pPr marL="0" indent="0">
              <a:buNone/>
            </a:pPr>
            <a:endParaRPr lang="lv-LV" dirty="0"/>
          </a:p>
        </p:txBody>
      </p:sp>
    </p:spTree>
    <p:extLst>
      <p:ext uri="{BB962C8B-B14F-4D97-AF65-F5344CB8AC3E}">
        <p14:creationId xmlns:p14="http://schemas.microsoft.com/office/powerpoint/2010/main" val="4057490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3743" y="1112808"/>
            <a:ext cx="9005978" cy="2585323"/>
          </a:xfrm>
          <a:prstGeom prst="rect">
            <a:avLst/>
          </a:prstGeom>
        </p:spPr>
        <p:txBody>
          <a:bodyPr wrap="square">
            <a:spAutoFit/>
          </a:bodyPr>
          <a:lstStyle/>
          <a:p>
            <a:pPr marL="285750" indent="-285750">
              <a:buFont typeface="Arial" panose="020B0604020202020204" pitchFamily="34" charset="0"/>
              <a:buChar char="•"/>
            </a:pPr>
            <a:r>
              <a:rPr lang="lv-LV" dirty="0" smtClean="0"/>
              <a:t>Interneta </a:t>
            </a:r>
            <a:r>
              <a:rPr lang="lv-LV" dirty="0"/>
              <a:t>vietnē  </a:t>
            </a:r>
            <a:r>
              <a:rPr lang="lv-LV" dirty="0">
                <a:hlinkClick r:id="rId2"/>
              </a:rPr>
              <a:t>https://</a:t>
            </a:r>
            <a:r>
              <a:rPr lang="lv-LV" dirty="0" smtClean="0">
                <a:hlinkClick r:id="rId2"/>
              </a:rPr>
              <a:t>www.l4.lv/</a:t>
            </a:r>
            <a:r>
              <a:rPr lang="lv-LV" dirty="0" smtClean="0"/>
              <a:t> ir </a:t>
            </a:r>
            <a:r>
              <a:rPr lang="lv-LV" dirty="0"/>
              <a:t>publicēta </a:t>
            </a:r>
            <a:r>
              <a:rPr lang="lv-LV" dirty="0" smtClean="0"/>
              <a:t>šī prezentācija </a:t>
            </a:r>
            <a:r>
              <a:rPr lang="lv-LV" dirty="0"/>
              <a:t>par paredzēto darbību un interesentiem </a:t>
            </a:r>
            <a:r>
              <a:rPr lang="lv-LV" dirty="0" smtClean="0"/>
              <a:t>ir  </a:t>
            </a:r>
            <a:r>
              <a:rPr lang="lv-LV" dirty="0"/>
              <a:t>iespēja uzdot jautājumus un saņemt atbildes  rakstot uz  e-pasta adresi inga.gavena@gmail.com. </a:t>
            </a:r>
            <a:endParaRPr lang="lv-LV" dirty="0" smtClean="0"/>
          </a:p>
          <a:p>
            <a:endParaRPr lang="lv-LV" dirty="0"/>
          </a:p>
          <a:p>
            <a:pPr marL="285750" indent="-285750">
              <a:buFont typeface="Arial" panose="020B0604020202020204" pitchFamily="34" charset="0"/>
              <a:buChar char="•"/>
            </a:pPr>
            <a:r>
              <a:rPr lang="lv-LV" smtClean="0"/>
              <a:t>Šobrīd </a:t>
            </a:r>
            <a:r>
              <a:rPr lang="lv-LV" dirty="0" smtClean="0"/>
              <a:t>tiešsaistes videokonferences laikā variet uzdot jautājumus sarunu  (čata) sadaļā, centīšos atbildēt</a:t>
            </a:r>
          </a:p>
          <a:p>
            <a:endParaRPr lang="lv-LV" dirty="0"/>
          </a:p>
          <a:p>
            <a:pPr marL="285750" indent="-285750">
              <a:buFont typeface="Arial" panose="020B0604020202020204" pitchFamily="34" charset="0"/>
              <a:buChar char="•"/>
            </a:pPr>
            <a:r>
              <a:rPr lang="lv-LV" dirty="0" smtClean="0"/>
              <a:t>Prezentācija būs pieejama līdz sabiedriskās apspriešanas perioda beigām ( 30.augustam), līdz šim laikam variet iesūtīt jautājumus</a:t>
            </a:r>
            <a:endParaRPr lang="lv-LV" dirty="0"/>
          </a:p>
        </p:txBody>
      </p:sp>
    </p:spTree>
    <p:extLst>
      <p:ext uri="{BB962C8B-B14F-4D97-AF65-F5344CB8AC3E}">
        <p14:creationId xmlns:p14="http://schemas.microsoft.com/office/powerpoint/2010/main" val="2317688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83335"/>
            <a:ext cx="9144000" cy="5522242"/>
          </a:xfrm>
        </p:spPr>
        <p:txBody>
          <a:bodyPr>
            <a:normAutofit fontScale="90000"/>
          </a:bodyPr>
          <a:lstStyle/>
          <a:p>
            <a:r>
              <a:rPr lang="lv-LV" sz="3600" b="1" dirty="0" smtClean="0"/>
              <a:t/>
            </a:r>
            <a:br>
              <a:rPr lang="lv-LV" sz="3600" b="1" dirty="0" smtClean="0"/>
            </a:br>
            <a:r>
              <a:rPr lang="lv-LV" sz="3600" b="1" dirty="0" smtClean="0"/>
              <a:t/>
            </a:r>
            <a:br>
              <a:rPr lang="lv-LV" sz="3600" b="1" dirty="0" smtClean="0"/>
            </a:br>
            <a:r>
              <a:rPr lang="lv-LV" sz="3600" b="1" dirty="0" smtClean="0"/>
              <a:t>Rakstiski rekomendācijas ietekmes uz vidi novērtējuma Programmas izstrādei 30 dienu laikā pēc publikācijas lūdzam sūtīt:</a:t>
            </a:r>
            <a:br>
              <a:rPr lang="lv-LV" sz="3600" b="1" dirty="0" smtClean="0"/>
            </a:br>
            <a:r>
              <a:rPr lang="lv-LV" sz="3600" b="1" dirty="0" smtClean="0"/>
              <a:t/>
            </a:r>
            <a:br>
              <a:rPr lang="lv-LV" sz="3600" b="1" dirty="0" smtClean="0"/>
            </a:br>
            <a:r>
              <a:rPr lang="lv-LV" sz="3600" b="1" dirty="0" smtClean="0"/>
              <a:t>Vides </a:t>
            </a:r>
            <a:r>
              <a:rPr lang="lv-LV" sz="3600" b="1" dirty="0"/>
              <a:t>pārraudzības valsts </a:t>
            </a:r>
            <a:r>
              <a:rPr lang="lv-LV" sz="3600" b="1" dirty="0" smtClean="0"/>
              <a:t>birojam </a:t>
            </a:r>
            <a:r>
              <a:rPr lang="lv-LV" sz="3600" b="1" dirty="0"/>
              <a:t>(Rūpniecības ielā 23, Rīgā, LV-1045, tālr. 67321173, e-pasts: vpvb@vpvb.gov.lv, mājaslapas adrese: www.vpvb.gov.lv</a:t>
            </a:r>
            <a:r>
              <a:rPr lang="lv-LV" sz="3600" b="1" dirty="0" smtClean="0"/>
              <a:t>)</a:t>
            </a:r>
            <a:br>
              <a:rPr lang="lv-LV" sz="3600" b="1" dirty="0" smtClean="0"/>
            </a:br>
            <a:r>
              <a:rPr lang="lv-LV" sz="3600" b="1" dirty="0" smtClean="0"/>
              <a:t> </a:t>
            </a:r>
            <a:br>
              <a:rPr lang="lv-LV" sz="3600" b="1" dirty="0" smtClean="0"/>
            </a:br>
            <a:endParaRPr lang="lv-LV" sz="4800" b="1" dirty="0"/>
          </a:p>
        </p:txBody>
      </p:sp>
      <p:sp>
        <p:nvSpPr>
          <p:cNvPr id="3" name="Subtitle 2"/>
          <p:cNvSpPr>
            <a:spLocks noGrp="1"/>
          </p:cNvSpPr>
          <p:nvPr>
            <p:ph type="subTitle" idx="1"/>
          </p:nvPr>
        </p:nvSpPr>
        <p:spPr>
          <a:xfrm>
            <a:off x="1524000" y="5926347"/>
            <a:ext cx="9144000" cy="45719"/>
          </a:xfrm>
        </p:spPr>
        <p:txBody>
          <a:bodyPr>
            <a:normAutofit fontScale="25000" lnSpcReduction="20000"/>
          </a:bodyPr>
          <a:lstStyle/>
          <a:p>
            <a:endParaRPr lang="lv-LV" dirty="0"/>
          </a:p>
        </p:txBody>
      </p:sp>
    </p:spTree>
    <p:extLst>
      <p:ext uri="{BB962C8B-B14F-4D97-AF65-F5344CB8AC3E}">
        <p14:creationId xmlns:p14="http://schemas.microsoft.com/office/powerpoint/2010/main" val="3559893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768150"/>
          </a:xfrm>
        </p:spPr>
        <p:txBody>
          <a:bodyPr>
            <a:normAutofit fontScale="90000"/>
          </a:bodyPr>
          <a:lstStyle/>
          <a:p>
            <a:r>
              <a:rPr lang="lv-LV" b="1" spc="300" dirty="0" smtClean="0">
                <a:effectLst>
                  <a:outerShdw blurRad="38100" dist="38100" dir="2700000" algn="tl">
                    <a:srgbClr val="000000">
                      <a:alpha val="43137"/>
                    </a:srgbClr>
                  </a:outerShdw>
                </a:effectLst>
              </a:rPr>
              <a:t/>
            </a:r>
            <a:br>
              <a:rPr lang="lv-LV" b="1" spc="300" dirty="0" smtClean="0">
                <a:effectLst>
                  <a:outerShdw blurRad="38100" dist="38100" dir="2700000" algn="tl">
                    <a:srgbClr val="000000">
                      <a:alpha val="43137"/>
                    </a:srgbClr>
                  </a:outerShdw>
                </a:effectLst>
              </a:rPr>
            </a:br>
            <a:r>
              <a:rPr lang="lv-LV" b="1" spc="300" dirty="0">
                <a:effectLst>
                  <a:outerShdw blurRad="38100" dist="38100" dir="2700000" algn="tl">
                    <a:srgbClr val="000000">
                      <a:alpha val="43137"/>
                    </a:srgbClr>
                  </a:outerShdw>
                </a:effectLst>
              </a:rPr>
              <a:t/>
            </a:r>
            <a:br>
              <a:rPr lang="lv-LV" b="1" spc="300" dirty="0">
                <a:effectLst>
                  <a:outerShdw blurRad="38100" dist="38100" dir="2700000" algn="tl">
                    <a:srgbClr val="000000">
                      <a:alpha val="43137"/>
                    </a:srgbClr>
                  </a:outerShdw>
                </a:effectLst>
              </a:rPr>
            </a:br>
            <a:r>
              <a:rPr lang="lv-LV" b="1" spc="300" dirty="0" smtClean="0">
                <a:effectLst>
                  <a:outerShdw blurRad="38100" dist="38100" dir="2700000" algn="tl">
                    <a:srgbClr val="000000">
                      <a:alpha val="43137"/>
                    </a:srgbClr>
                  </a:outerShdw>
                </a:effectLst>
              </a:rPr>
              <a:t/>
            </a:r>
            <a:br>
              <a:rPr lang="lv-LV" b="1" spc="300" dirty="0" smtClean="0">
                <a:effectLst>
                  <a:outerShdw blurRad="38100" dist="38100" dir="2700000" algn="tl">
                    <a:srgbClr val="000000">
                      <a:alpha val="43137"/>
                    </a:srgbClr>
                  </a:outerShdw>
                </a:effectLst>
              </a:rPr>
            </a:br>
            <a:r>
              <a:rPr lang="lv-LV" b="1" spc="300" dirty="0">
                <a:effectLst>
                  <a:outerShdw blurRad="38100" dist="38100" dir="2700000" algn="tl">
                    <a:srgbClr val="000000">
                      <a:alpha val="43137"/>
                    </a:srgbClr>
                  </a:outerShdw>
                </a:effectLst>
              </a:rPr>
              <a:t/>
            </a:r>
            <a:br>
              <a:rPr lang="lv-LV" b="1" spc="300" dirty="0">
                <a:effectLst>
                  <a:outerShdw blurRad="38100" dist="38100" dir="2700000" algn="tl">
                    <a:srgbClr val="000000">
                      <a:alpha val="43137"/>
                    </a:srgbClr>
                  </a:outerShdw>
                </a:effectLst>
              </a:rPr>
            </a:br>
            <a:r>
              <a:rPr lang="lv-LV" b="1" spc="300" dirty="0" smtClean="0">
                <a:effectLst>
                  <a:outerShdw blurRad="38100" dist="38100" dir="2700000" algn="tl">
                    <a:srgbClr val="000000">
                      <a:alpha val="43137"/>
                    </a:srgbClr>
                  </a:outerShdw>
                </a:effectLst>
              </a:rPr>
              <a:t>Paldies par uzmanību</a:t>
            </a:r>
            <a:endParaRPr lang="lv-LV" b="1" spc="3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524000" y="4140678"/>
            <a:ext cx="9144000" cy="1117121"/>
          </a:xfrm>
        </p:spPr>
        <p:txBody>
          <a:bodyPr>
            <a:normAutofit/>
          </a:bodyPr>
          <a:lstStyle/>
          <a:p>
            <a:r>
              <a:rPr lang="lv-LV" sz="3200" b="1" dirty="0" smtClean="0"/>
              <a:t>Jautājumi, ieteikumi </a:t>
            </a:r>
            <a:endParaRPr lang="lv-LV" sz="3200" b="1" dirty="0"/>
          </a:p>
        </p:txBody>
      </p:sp>
    </p:spTree>
    <p:extLst>
      <p:ext uri="{BB962C8B-B14F-4D97-AF65-F5344CB8AC3E}">
        <p14:creationId xmlns:p14="http://schemas.microsoft.com/office/powerpoint/2010/main" val="981379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600" b="1" dirty="0" smtClean="0">
                <a:effectLst>
                  <a:outerShdw blurRad="38100" dist="38100" dir="2700000" algn="tl">
                    <a:srgbClr val="000000">
                      <a:alpha val="43137"/>
                    </a:srgbClr>
                  </a:outerShdw>
                </a:effectLst>
              </a:rPr>
              <a:t> Sākotnējā sabiedriskā apspriešana IVN procesā</a:t>
            </a:r>
            <a:endParaRPr lang="lv-LV"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lnSpcReduction="10000"/>
          </a:bodyPr>
          <a:lstStyle/>
          <a:p>
            <a:r>
              <a:rPr lang="lv-LV" dirty="0" smtClean="0"/>
              <a:t>Ietekmes uz vidi novērtējuma procedūru nosaka likums «Par ietekmes uz vidi novērtējumu un 2011.gada 25.janvāra Ministru kabineta noteikumi Nr.83 «Kārtība, kādā novērtējama paredzētās darbības ietekme uz vidi»</a:t>
            </a:r>
          </a:p>
          <a:p>
            <a:r>
              <a:rPr lang="lv-LV" dirty="0" smtClean="0"/>
              <a:t>Saskaņā </a:t>
            </a:r>
            <a:r>
              <a:rPr lang="lv-LV" dirty="0"/>
              <a:t>ar normatīvajos aktos noteikto:</a:t>
            </a:r>
          </a:p>
          <a:p>
            <a:pPr lvl="1"/>
            <a:r>
              <a:rPr lang="lv-LV" dirty="0"/>
              <a:t>Pamatojoties uz VVD Daugavpils RVP sākotnējā ietekmes uz vidi izvērtējuma Nr. DA20SI0013 ietvaros pieņemto Lēmumu par Ietekmes uz vidi novērtējuma procedūras piemērošanu, tiek uzsākta Paredzētās darbības sākotnējā sabiedriskā </a:t>
            </a:r>
            <a:r>
              <a:rPr lang="lv-LV" dirty="0" smtClean="0"/>
              <a:t>apspriešana</a:t>
            </a:r>
          </a:p>
          <a:p>
            <a:r>
              <a:rPr lang="lv-LV" dirty="0" smtClean="0"/>
              <a:t>Sākotnējās </a:t>
            </a:r>
            <a:r>
              <a:rPr lang="lv-LV" dirty="0" smtClean="0"/>
              <a:t>sabiedriskās apspriešanas mērķis </a:t>
            </a:r>
            <a:r>
              <a:rPr lang="lv-LV" dirty="0"/>
              <a:t>– informēt sabiedrību par paredzēto darbību un dot iespēju sabiedrībai izteikt priekšlikumus par jautājumiem, kas ietverami IVN Programmā </a:t>
            </a:r>
          </a:p>
        </p:txBody>
      </p:sp>
    </p:spTree>
    <p:extLst>
      <p:ext uri="{BB962C8B-B14F-4D97-AF65-F5344CB8AC3E}">
        <p14:creationId xmlns:p14="http://schemas.microsoft.com/office/powerpoint/2010/main" val="2962698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7079"/>
          </a:xfrm>
        </p:spPr>
        <p:txBody>
          <a:bodyPr/>
          <a:lstStyle/>
          <a:p>
            <a:r>
              <a:rPr lang="lv-LV" b="1" dirty="0" smtClean="0">
                <a:effectLst>
                  <a:outerShdw blurRad="38100" dist="38100" dir="2700000" algn="tl">
                    <a:srgbClr val="000000">
                      <a:alpha val="43137"/>
                    </a:srgbClr>
                  </a:outerShdw>
                </a:effectLst>
              </a:rPr>
              <a:t>Vispārējā informācija</a:t>
            </a:r>
            <a:endParaRPr lang="lv-LV"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242204"/>
            <a:ext cx="10515600" cy="4934759"/>
          </a:xfrm>
        </p:spPr>
        <p:txBody>
          <a:bodyPr>
            <a:normAutofit fontScale="85000" lnSpcReduction="20000"/>
          </a:bodyPr>
          <a:lstStyle/>
          <a:p>
            <a:pPr marL="0" indent="0">
              <a:buNone/>
            </a:pPr>
            <a:r>
              <a:rPr lang="lv-LV" b="1" dirty="0" smtClean="0"/>
              <a:t>Darbības ierosinātājs: </a:t>
            </a:r>
            <a:r>
              <a:rPr lang="lv-LV" dirty="0"/>
              <a:t> </a:t>
            </a:r>
            <a:r>
              <a:rPr lang="lv-LV" dirty="0"/>
              <a:t>Darbības ierosinātājs : SIA „Inerto Materiālu serviss”, Reģ.Nr.42103025829, juridiskā adrese Dzintaru iela 19, Liepāja, </a:t>
            </a:r>
            <a:r>
              <a:rPr lang="lv-LV" dirty="0" smtClean="0"/>
              <a:t>LV-3401; Tel</a:t>
            </a:r>
            <a:r>
              <a:rPr lang="lv-LV" dirty="0"/>
              <a:t>. 28857004, </a:t>
            </a:r>
            <a:r>
              <a:rPr lang="lv-LV" dirty="0" smtClean="0"/>
              <a:t>E-pasts</a:t>
            </a:r>
            <a:r>
              <a:rPr lang="lv-LV" dirty="0"/>
              <a:t>: mbbetons@mbbetons.lv</a:t>
            </a:r>
          </a:p>
          <a:p>
            <a:pPr marL="0" indent="0">
              <a:buNone/>
            </a:pPr>
            <a:r>
              <a:rPr lang="lv-LV" b="1" dirty="0" smtClean="0"/>
              <a:t>Paredzētā </a:t>
            </a:r>
            <a:r>
              <a:rPr lang="lv-LV" b="1" dirty="0" smtClean="0"/>
              <a:t>darbība: </a:t>
            </a:r>
            <a:r>
              <a:rPr lang="lv-LV" dirty="0"/>
              <a:t>Derīgo izrakteņu (smilts un smilts-grants) ieguves darbu turpināšana un pabeigšana atradnes „</a:t>
            </a:r>
            <a:r>
              <a:rPr lang="lv-LV" dirty="0" err="1"/>
              <a:t>Elerne</a:t>
            </a:r>
            <a:r>
              <a:rPr lang="lv-LV" dirty="0"/>
              <a:t>” iecirkņa „</a:t>
            </a:r>
            <a:r>
              <a:rPr lang="lv-LV" dirty="0" err="1"/>
              <a:t>Griguliņi</a:t>
            </a:r>
            <a:r>
              <a:rPr lang="lv-LV" dirty="0"/>
              <a:t> - Kaupišķi-5” </a:t>
            </a:r>
            <a:r>
              <a:rPr lang="lv-LV" dirty="0" smtClean="0"/>
              <a:t>Daugavpils novada Tabores pagastā</a:t>
            </a:r>
          </a:p>
          <a:p>
            <a:pPr marL="0" indent="0">
              <a:buNone/>
            </a:pPr>
            <a:r>
              <a:rPr lang="lv-LV" b="1" dirty="0" smtClean="0"/>
              <a:t>Paredzētās </a:t>
            </a:r>
            <a:r>
              <a:rPr lang="lv-LV" b="1" dirty="0" smtClean="0"/>
              <a:t>darbības </a:t>
            </a:r>
            <a:r>
              <a:rPr lang="lv-LV" b="1" dirty="0"/>
              <a:t>teritorija</a:t>
            </a:r>
            <a:r>
              <a:rPr lang="lv-LV" b="1" dirty="0" smtClean="0"/>
              <a:t>: </a:t>
            </a:r>
            <a:r>
              <a:rPr lang="lv-LV" dirty="0"/>
              <a:t>Paredzēto darbību paredzēts īstenot smilts-grants atradnes “</a:t>
            </a:r>
            <a:r>
              <a:rPr lang="lv-LV" dirty="0" err="1"/>
              <a:t>Elerne</a:t>
            </a:r>
            <a:r>
              <a:rPr lang="lv-LV" dirty="0"/>
              <a:t>” iecirknī “</a:t>
            </a:r>
            <a:r>
              <a:rPr lang="lv-LV" dirty="0" err="1"/>
              <a:t>Griguliņi</a:t>
            </a:r>
            <a:r>
              <a:rPr lang="lv-LV" dirty="0"/>
              <a:t> – Kaupišķi-5”,Daugavpils novada, Tabores pagasta nekustamajos īpašumos:</a:t>
            </a:r>
          </a:p>
          <a:p>
            <a:pPr marL="0" indent="0">
              <a:buNone/>
            </a:pPr>
            <a:r>
              <a:rPr lang="lv-LV" dirty="0"/>
              <a:t>„</a:t>
            </a:r>
            <a:r>
              <a:rPr lang="lv-LV" dirty="0" err="1"/>
              <a:t>Kaupišķi</a:t>
            </a:r>
            <a:r>
              <a:rPr lang="lv-LV" dirty="0"/>
              <a:t> - 5” (kadastra Nr. 4492 001 0052), zemes vienībā ar kadastra apzīmējumu Nr. 4492 001 0052;</a:t>
            </a:r>
          </a:p>
          <a:p>
            <a:pPr marL="0" indent="0">
              <a:buNone/>
            </a:pPr>
            <a:r>
              <a:rPr lang="lv-LV" dirty="0"/>
              <a:t>“</a:t>
            </a:r>
            <a:r>
              <a:rPr lang="lv-LV" dirty="0" err="1"/>
              <a:t>Griguliņi</a:t>
            </a:r>
            <a:r>
              <a:rPr lang="lv-LV" dirty="0"/>
              <a:t>” (kadastra Nr. 4492 001 0062), zemes vienībā ar kadastra apzīmējumu Nr. 4492 001 0062. </a:t>
            </a:r>
          </a:p>
          <a:p>
            <a:pPr marL="0" indent="0">
              <a:buNone/>
            </a:pPr>
            <a:r>
              <a:rPr lang="lv-LV" dirty="0"/>
              <a:t>Kopējā zemes gabalu platība 15.58 ha</a:t>
            </a:r>
          </a:p>
          <a:p>
            <a:pPr marL="0" indent="0">
              <a:buNone/>
            </a:pPr>
            <a:r>
              <a:rPr lang="lv-LV" dirty="0" smtClean="0"/>
              <a:t> </a:t>
            </a:r>
            <a:endParaRPr lang="lv-LV" dirty="0"/>
          </a:p>
          <a:p>
            <a:pPr marL="457200" lvl="1" indent="0">
              <a:buNone/>
            </a:pPr>
            <a:endParaRPr lang="lv-LV" dirty="0"/>
          </a:p>
          <a:p>
            <a:pPr marL="457200" lvl="1" indent="0">
              <a:buNone/>
            </a:pPr>
            <a:endParaRPr lang="lv-LV" dirty="0" smtClean="0"/>
          </a:p>
          <a:p>
            <a:pPr marL="0" indent="0">
              <a:buNone/>
            </a:pPr>
            <a:endParaRPr lang="lv-LV" dirty="0" smtClean="0"/>
          </a:p>
          <a:p>
            <a:endParaRPr lang="lv-LV" dirty="0"/>
          </a:p>
        </p:txBody>
      </p:sp>
    </p:spTree>
    <p:extLst>
      <p:ext uri="{BB962C8B-B14F-4D97-AF65-F5344CB8AC3E}">
        <p14:creationId xmlns:p14="http://schemas.microsoft.com/office/powerpoint/2010/main" val="317810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t>Tuvākās apdzīvotās vietas</a:t>
            </a:r>
            <a:endParaRPr lang="lv-LV" b="1" dirty="0"/>
          </a:p>
        </p:txBody>
      </p:sp>
      <p:sp>
        <p:nvSpPr>
          <p:cNvPr id="3" name="Content Placeholder 2"/>
          <p:cNvSpPr>
            <a:spLocks noGrp="1"/>
          </p:cNvSpPr>
          <p:nvPr>
            <p:ph idx="1"/>
          </p:nvPr>
        </p:nvSpPr>
        <p:spPr/>
        <p:txBody>
          <a:bodyPr>
            <a:normAutofit/>
          </a:bodyPr>
          <a:lstStyle/>
          <a:p>
            <a:r>
              <a:rPr lang="lv-LV" dirty="0"/>
              <a:t>Tuvākā apdzīvotā vieta ir </a:t>
            </a:r>
            <a:r>
              <a:rPr lang="lv-LV" dirty="0" err="1"/>
              <a:t>Elernes</a:t>
            </a:r>
            <a:r>
              <a:rPr lang="lv-LV" dirty="0"/>
              <a:t> viensētu grupa – 3.5 km uz DA, </a:t>
            </a:r>
            <a:endParaRPr lang="lv-LV" dirty="0" smtClean="0"/>
          </a:p>
          <a:p>
            <a:r>
              <a:rPr lang="lv-LV" dirty="0" smtClean="0"/>
              <a:t>Tabores </a:t>
            </a:r>
            <a:r>
              <a:rPr lang="lv-LV" dirty="0"/>
              <a:t>ciems – 9.3 km uz DR no plānotā ieguves </a:t>
            </a:r>
            <a:r>
              <a:rPr lang="lv-LV" dirty="0" smtClean="0"/>
              <a:t>laukuma;</a:t>
            </a:r>
          </a:p>
          <a:p>
            <a:r>
              <a:rPr lang="lv-LV" dirty="0" smtClean="0"/>
              <a:t>Daugavpils </a:t>
            </a:r>
            <a:r>
              <a:rPr lang="lv-LV" dirty="0"/>
              <a:t>– 21 km uz R no plānotā ieguves laukuma, pa autoceļiem, vai attiecīgi 2.8, 5.7 un 9.0 km taisnā </a:t>
            </a:r>
            <a:r>
              <a:rPr lang="lv-LV" dirty="0" smtClean="0"/>
              <a:t>virzienā;</a:t>
            </a:r>
          </a:p>
          <a:p>
            <a:r>
              <a:rPr lang="lv-LV" dirty="0" smtClean="0"/>
              <a:t>Kraujas </a:t>
            </a:r>
            <a:r>
              <a:rPr lang="lv-LV" dirty="0"/>
              <a:t>ciems otrā Daugavas pusē, kas taisnā virzienā ir 2.6 km uz R no Ieguves laukuma.</a:t>
            </a:r>
          </a:p>
          <a:p>
            <a:r>
              <a:rPr lang="lv-LV" dirty="0"/>
              <a:t>Tuvākās apdzīvotās viensētas – „</a:t>
            </a:r>
            <a:r>
              <a:rPr lang="lv-LV" dirty="0" err="1"/>
              <a:t>Putanišķi</a:t>
            </a:r>
            <a:r>
              <a:rPr lang="lv-LV" dirty="0"/>
              <a:t>” un “Puteņi” – 2.9 km uz DR no plānotā Ieguves </a:t>
            </a:r>
            <a:r>
              <a:rPr lang="lv-LV" dirty="0" smtClean="0"/>
              <a:t>laukuma, starp </a:t>
            </a:r>
            <a:r>
              <a:rPr lang="lv-LV" dirty="0"/>
              <a:t>viensētām un plānoto ieguves vietu atrodas meža masīvs apmēram 1.6 km </a:t>
            </a:r>
            <a:r>
              <a:rPr lang="lv-LV" dirty="0" smtClean="0"/>
              <a:t>platumā.</a:t>
            </a:r>
            <a:endParaRPr lang="lv-LV" dirty="0"/>
          </a:p>
        </p:txBody>
      </p:sp>
    </p:spTree>
    <p:extLst>
      <p:ext uri="{BB962C8B-B14F-4D97-AF65-F5344CB8AC3E}">
        <p14:creationId xmlns:p14="http://schemas.microsoft.com/office/powerpoint/2010/main" val="141620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1007" y="0"/>
            <a:ext cx="9789985" cy="6858000"/>
          </a:xfrm>
          <a:prstGeom prst="rect">
            <a:avLst/>
          </a:prstGeom>
        </p:spPr>
      </p:pic>
    </p:spTree>
    <p:extLst>
      <p:ext uri="{BB962C8B-B14F-4D97-AF65-F5344CB8AC3E}">
        <p14:creationId xmlns:p14="http://schemas.microsoft.com/office/powerpoint/2010/main" val="2213432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t>Paredzētās darbības teritorija</a:t>
            </a:r>
            <a:endParaRPr lang="lv-LV" b="1" dirty="0"/>
          </a:p>
        </p:txBody>
      </p:sp>
      <p:sp>
        <p:nvSpPr>
          <p:cNvPr id="3" name="Content Placeholder 2"/>
          <p:cNvSpPr>
            <a:spLocks noGrp="1"/>
          </p:cNvSpPr>
          <p:nvPr>
            <p:ph idx="1"/>
          </p:nvPr>
        </p:nvSpPr>
        <p:spPr>
          <a:xfrm>
            <a:off x="838200" y="1380226"/>
            <a:ext cx="10790208" cy="5193101"/>
          </a:xfrm>
        </p:spPr>
        <p:txBody>
          <a:bodyPr>
            <a:normAutofit fontScale="77500" lnSpcReduction="20000"/>
          </a:bodyPr>
          <a:lstStyle/>
          <a:p>
            <a:r>
              <a:rPr lang="lv-LV" dirty="0"/>
              <a:t>Paredzētā darbība ietver: smilts-grants un smilts ieguves darbu pabeigšanu atradnes “</a:t>
            </a:r>
            <a:r>
              <a:rPr lang="lv-LV" dirty="0" err="1"/>
              <a:t>Elerne</a:t>
            </a:r>
            <a:r>
              <a:rPr lang="lv-LV" dirty="0"/>
              <a:t>” iecirkņa “</a:t>
            </a:r>
            <a:r>
              <a:rPr lang="lv-LV" dirty="0" err="1"/>
              <a:t>Griguliņi</a:t>
            </a:r>
            <a:r>
              <a:rPr lang="lv-LV" dirty="0"/>
              <a:t> – Kaupišķi-5” N un A kategorijas laukumā ~ 14.11 ha platībā (no tiem 7.82 ha ir atradnes daļa, kurā vēsturiski ir veikta derīgo izrakteņu ieguve, taču tā nav pabeigta un teritorija nav rekultivēta, tajā saglabājušās materiāla krautnes, bijušā karjera pamatne nelīdzena ar dažāda dziļuma ieguves laukumiem krautnēm un krautņu paliekām). Kopumā teritorija uzskatāma par degradētu teritoriju, tajā nepieciešams veikt rekultivācijas un krautņu izvešanas vai līdzināšanas darbus.  </a:t>
            </a:r>
          </a:p>
          <a:p>
            <a:r>
              <a:rPr lang="lv-LV" dirty="0"/>
              <a:t>Apmēram 6.3 ha no atradnes laukuma veido teritorija, kurā ieguves darbi līdz šim nav veikti.  Šobrīd tā ir lauksaimniecībā izmantojamā zeme (ganības saskaņā ar zemes </a:t>
            </a:r>
            <a:r>
              <a:rPr lang="lv-LV" dirty="0" err="1"/>
              <a:t>robežplānu</a:t>
            </a:r>
            <a:r>
              <a:rPr lang="lv-LV" dirty="0"/>
              <a:t>), kura daļēji aizaugsi ar nelieliem kokiem, un krūmājiem un minētai platībai būs nepieciešams veikt lauksaimniecībā izmantojamās zemes lietošanas veida maiņu</a:t>
            </a:r>
            <a:r>
              <a:rPr lang="lv-LV" dirty="0" smtClean="0"/>
              <a:t>.</a:t>
            </a:r>
          </a:p>
          <a:p>
            <a:r>
              <a:rPr lang="lv-LV" dirty="0" smtClean="0"/>
              <a:t>Zeme </a:t>
            </a:r>
            <a:r>
              <a:rPr lang="lv-LV" dirty="0"/>
              <a:t>vienība ar kadastra apzīmējumu Nr.4492 001 0052 (nekustamais īpašums "Kaupišķi-5", Kad. Nr.4492 001 0052, Tabores pag.,) atrodas funkcionālajā zonā Rūpnieciskās apbūves teritorija (R1), ar vēsturiski intensīvu derīgo izrakteņu ieguvi, un tajā ir atļaut derīgo izrakteņu ieguves un ieguves rūpniecības uzņēmumu apbūve; </a:t>
            </a:r>
          </a:p>
          <a:p>
            <a:r>
              <a:rPr lang="lv-LV" dirty="0"/>
              <a:t>zemes vienība ar kadastra apzīmējumu 4492 001 0062 nekustamais īpašums "</a:t>
            </a:r>
            <a:r>
              <a:rPr lang="lv-LV" dirty="0" err="1"/>
              <a:t>Griguliņi</a:t>
            </a:r>
            <a:r>
              <a:rPr lang="lv-LV" dirty="0"/>
              <a:t>", Kad. Nr. 4492 001 0062, Tabores pag.,) atrodas funkcionālajā zonā Mežu teritorija (M), kur derīgo izrakteņu ieguve ir atļauta kā </a:t>
            </a:r>
            <a:r>
              <a:rPr lang="lv-LV" dirty="0" err="1"/>
              <a:t>papildizmantošana</a:t>
            </a:r>
            <a:r>
              <a:rPr lang="lv-LV" dirty="0"/>
              <a:t>.</a:t>
            </a:r>
          </a:p>
          <a:p>
            <a:endParaRPr lang="lv-LV" dirty="0" smtClean="0"/>
          </a:p>
          <a:p>
            <a:endParaRPr lang="lv-LV" dirty="0"/>
          </a:p>
          <a:p>
            <a:endParaRPr lang="lv-LV" dirty="0"/>
          </a:p>
        </p:txBody>
      </p:sp>
    </p:spTree>
    <p:extLst>
      <p:ext uri="{BB962C8B-B14F-4D97-AF65-F5344CB8AC3E}">
        <p14:creationId xmlns:p14="http://schemas.microsoft.com/office/powerpoint/2010/main" val="3918486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effectLst>
                  <a:outerShdw blurRad="38100" dist="38100" dir="2700000" algn="tl">
                    <a:srgbClr val="000000">
                      <a:alpha val="43137"/>
                    </a:srgbClr>
                  </a:outerShdw>
                </a:effectLst>
              </a:rPr>
              <a:t>Paredzētās darbības raksturojums</a:t>
            </a:r>
            <a:endParaRPr lang="lv-LV"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414732"/>
            <a:ext cx="10515600" cy="5184475"/>
          </a:xfrm>
        </p:spPr>
        <p:txBody>
          <a:bodyPr>
            <a:normAutofit/>
          </a:bodyPr>
          <a:lstStyle/>
          <a:p>
            <a:r>
              <a:rPr lang="lv-LV" dirty="0" smtClean="0"/>
              <a:t>Paredzētās </a:t>
            </a:r>
            <a:r>
              <a:rPr lang="lv-LV" dirty="0"/>
              <a:t>darbības ietvaros plānota derīgo izrakteņu (smilts, smilts-grants) ieguve aptuveni 14.11 ha (precizējams pie Ieguves projekta izstrādes, ņemot vērā visas nepieciešamās atkāpes) platībā virs un nelielā apjomā zem gruntsūdens līmeņa. </a:t>
            </a:r>
            <a:endParaRPr lang="lv-LV" dirty="0" smtClean="0"/>
          </a:p>
          <a:p>
            <a:r>
              <a:rPr lang="lv-LV" dirty="0"/>
              <a:t>Iecirkņa “</a:t>
            </a:r>
            <a:r>
              <a:rPr lang="lv-LV" dirty="0" err="1"/>
              <a:t>Griguliņi</a:t>
            </a:r>
            <a:r>
              <a:rPr lang="lv-LV" dirty="0"/>
              <a:t> – Kaupišķi-5” teritorijā nav plānots veikt materiāla apstrādes vai pārstrādes darbus, bet var tikt veidotas īslaicīgas iegūtā materiāla un segkārtas materiāla krautnes.</a:t>
            </a:r>
          </a:p>
          <a:p>
            <a:r>
              <a:rPr lang="lv-LV" dirty="0"/>
              <a:t>Materiāls pēc ieguves tiek transportēts uz blakus esošo atradni “Osīši”, kur ir jau eksistējoša smilts, smilts-grants materiāla apstrādes iekārta.</a:t>
            </a:r>
          </a:p>
          <a:p>
            <a:pPr marL="0" indent="0">
              <a:buNone/>
            </a:pPr>
            <a:endParaRPr lang="lv-LV" dirty="0"/>
          </a:p>
          <a:p>
            <a:pPr marL="457200" lvl="1" indent="0">
              <a:buNone/>
            </a:pPr>
            <a:endParaRPr lang="lv-LV" dirty="0" smtClean="0"/>
          </a:p>
          <a:p>
            <a:pPr marL="457200" lvl="1" indent="0">
              <a:buNone/>
            </a:pPr>
            <a:endParaRPr lang="lv-LV" dirty="0" smtClean="0"/>
          </a:p>
          <a:p>
            <a:endParaRPr lang="lv-LV" dirty="0"/>
          </a:p>
        </p:txBody>
      </p:sp>
    </p:spTree>
    <p:extLst>
      <p:ext uri="{BB962C8B-B14F-4D97-AF65-F5344CB8AC3E}">
        <p14:creationId xmlns:p14="http://schemas.microsoft.com/office/powerpoint/2010/main" val="3266833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t>Paredzētās darbības raksturojums -2</a:t>
            </a:r>
            <a:endParaRPr lang="lv-LV" b="1" dirty="0"/>
          </a:p>
        </p:txBody>
      </p:sp>
      <p:sp>
        <p:nvSpPr>
          <p:cNvPr id="3" name="Content Placeholder 2"/>
          <p:cNvSpPr>
            <a:spLocks noGrp="1"/>
          </p:cNvSpPr>
          <p:nvPr>
            <p:ph idx="1"/>
          </p:nvPr>
        </p:nvSpPr>
        <p:spPr>
          <a:xfrm>
            <a:off x="838200" y="1535502"/>
            <a:ext cx="10515600" cy="4917055"/>
          </a:xfrm>
        </p:spPr>
        <p:txBody>
          <a:bodyPr>
            <a:normAutofit fontScale="70000" lnSpcReduction="20000"/>
          </a:bodyPr>
          <a:lstStyle/>
          <a:p>
            <a:r>
              <a:rPr lang="lv-LV" dirty="0"/>
              <a:t>Materiāla ieguve tiks veikta ar atklātās ieguves metodi (ar ekskavatoru vai frontālo iekrāvēju) vienā vai divās </a:t>
            </a:r>
            <a:r>
              <a:rPr lang="lv-LV" dirty="0" err="1"/>
              <a:t>kāplēs</a:t>
            </a:r>
            <a:r>
              <a:rPr lang="lv-LV" dirty="0"/>
              <a:t> (atkarībā no Ieguves projektā plānotā, ņemot vērā materiāla biezumu), iegūstot visu derīgo materiālu līdz krājumu aprēķina pamatnei</a:t>
            </a:r>
            <a:r>
              <a:rPr lang="lv-LV" dirty="0" smtClean="0"/>
              <a:t>.</a:t>
            </a:r>
          </a:p>
          <a:p>
            <a:r>
              <a:rPr lang="lv-LV" dirty="0" smtClean="0"/>
              <a:t>Ieguve zem gruntsūdens līmeņa tiks veikta bez karjera ūdeņu atsūknēšanas un gruntsūdens līmeņa pazemināšanas;</a:t>
            </a:r>
            <a:endParaRPr lang="lv-LV" dirty="0"/>
          </a:p>
          <a:p>
            <a:r>
              <a:rPr lang="lv-LV" dirty="0" smtClean="0"/>
              <a:t>Iegūto materiālu iekraus </a:t>
            </a:r>
            <a:r>
              <a:rPr lang="lv-LV" dirty="0"/>
              <a:t>autotransportā, kas to nogādās apmēram 500m attālumā īpašumā “Osīši”, kur izvietotas materiāla apstrādes iekārtas. Precīza ieguves darbu shēma tiks izstrādāta ieguves projektā. Iegūto materiālu, ja nepieciešams var uzglabāt arī pagaidu krautnēs (līdz 30% no plānotās gada izstrādes</a:t>
            </a:r>
            <a:r>
              <a:rPr lang="lv-LV" dirty="0" smtClean="0"/>
              <a:t>) galvenokārt zem gruntsūdens līmeņa iegūto, </a:t>
            </a:r>
            <a:r>
              <a:rPr lang="lv-LV" dirty="0"/>
              <a:t>un pēc tam izvest uz objektu vai apstrādi pēc pieprasījuma.</a:t>
            </a:r>
          </a:p>
          <a:p>
            <a:r>
              <a:rPr lang="lv-LV" dirty="0"/>
              <a:t>Plānotais ieguves apjoms līdz 40 000 m3  smilts-grants un smilts materiāla gadā.</a:t>
            </a:r>
          </a:p>
          <a:p>
            <a:r>
              <a:rPr lang="lv-LV" dirty="0"/>
              <a:t>Derīgos izrakteņus ir paredzēts iegūt visu gadu, atkarībā no pieprasījuma. Prognozēts, ka lielākie ieguves darbi plānoti gada siltajā periodā aprīlis –novembris, kad ieguvi plānots veikt līdz 10 stundām diennaktī darbi tiks veikti darba dienās, darba laikā no 8.00 – 18.00. Pārējā gada laikā darbi tiks veikti fragmentāri, bet arī darba dienās darba laikā.</a:t>
            </a:r>
          </a:p>
          <a:p>
            <a:r>
              <a:rPr lang="lv-LV" dirty="0"/>
              <a:t>No segkārtas, kas tiks iegūta līdz šim neizmantotajā atradnes daļā, paredzēts,  izmantojot ekskavatoru un frontālo iekrāvēju (vai buldozeru), veidot atsevišķus augsnes, mālsmilts un  smalkās smilts vaļņus gar atradnes perimetru. Pēc izstrādes darbu pabeigšanas šo materiālu izmantos nogāžu un atradnes laukuma rekultivācijai.</a:t>
            </a:r>
          </a:p>
          <a:p>
            <a:endParaRPr lang="lv-LV" dirty="0"/>
          </a:p>
        </p:txBody>
      </p:sp>
    </p:spTree>
    <p:extLst>
      <p:ext uri="{BB962C8B-B14F-4D97-AF65-F5344CB8AC3E}">
        <p14:creationId xmlns:p14="http://schemas.microsoft.com/office/powerpoint/2010/main" val="2245678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effectLst>
                  <a:outerShdw blurRad="38100" dist="38100" dir="2700000" algn="tl">
                    <a:srgbClr val="000000">
                      <a:alpha val="43137"/>
                    </a:srgbClr>
                  </a:outerShdw>
                </a:effectLst>
              </a:rPr>
              <a:t>Teritorijas sagatavošana ieguvei</a:t>
            </a:r>
            <a:endParaRPr lang="lv-LV"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lv-LV" dirty="0"/>
              <a:t>Derīgā izrakteņa ieguves karjera teritorijas sagatavošanai un derīgā izrakteņa ieguvei normatīvajos aktos noteiktajā kārtībā tiks izstrādāts </a:t>
            </a:r>
            <a:r>
              <a:rPr lang="lv-LV" dirty="0" smtClean="0"/>
              <a:t>derīgo izrakteņu ieguves </a:t>
            </a:r>
            <a:r>
              <a:rPr lang="lv-LV" dirty="0"/>
              <a:t>un </a:t>
            </a:r>
            <a:r>
              <a:rPr lang="lv-LV" dirty="0" smtClean="0"/>
              <a:t>ieguves vietas rekultivācijas </a:t>
            </a:r>
            <a:r>
              <a:rPr lang="lv-LV" dirty="0"/>
              <a:t>tehniskais projekts, kas </a:t>
            </a:r>
            <a:r>
              <a:rPr lang="lv-LV" dirty="0" smtClean="0"/>
              <a:t>tiks </a:t>
            </a:r>
            <a:r>
              <a:rPr lang="lv-LV" dirty="0"/>
              <a:t>akceptēts atbildīgajās valsts un pašvaldības institūcijās. </a:t>
            </a:r>
            <a:endParaRPr lang="lv-LV" dirty="0" smtClean="0"/>
          </a:p>
          <a:p>
            <a:r>
              <a:rPr lang="lv-LV" dirty="0" smtClean="0"/>
              <a:t>Ieguves </a:t>
            </a:r>
            <a:r>
              <a:rPr lang="lv-LV" dirty="0"/>
              <a:t>vietas sagatavošana </a:t>
            </a:r>
            <a:r>
              <a:rPr lang="lv-LV" dirty="0" smtClean="0"/>
              <a:t>ekspluatācijai ietver</a:t>
            </a:r>
            <a:r>
              <a:rPr lang="lv-LV" dirty="0"/>
              <a:t>:</a:t>
            </a:r>
          </a:p>
          <a:p>
            <a:pPr lvl="1"/>
            <a:r>
              <a:rPr lang="lv-LV" dirty="0"/>
              <a:t>Karjera teritorijas robežu </a:t>
            </a:r>
            <a:r>
              <a:rPr lang="lv-LV" dirty="0" smtClean="0"/>
              <a:t>nospraušanu </a:t>
            </a:r>
            <a:r>
              <a:rPr lang="lv-LV" dirty="0"/>
              <a:t>dabā un </a:t>
            </a:r>
            <a:r>
              <a:rPr lang="lv-LV" dirty="0" smtClean="0"/>
              <a:t>iežogošanu</a:t>
            </a:r>
            <a:endParaRPr lang="lv-LV" dirty="0"/>
          </a:p>
          <a:p>
            <a:pPr lvl="1"/>
            <a:r>
              <a:rPr lang="lv-LV" dirty="0" smtClean="0"/>
              <a:t>Koku </a:t>
            </a:r>
            <a:r>
              <a:rPr lang="lv-LV" dirty="0"/>
              <a:t>un krūmu ciršanu;</a:t>
            </a:r>
          </a:p>
          <a:p>
            <a:pPr lvl="1"/>
            <a:r>
              <a:rPr lang="lv-LV" dirty="0" smtClean="0"/>
              <a:t>Augsnes </a:t>
            </a:r>
            <a:r>
              <a:rPr lang="lv-LV" dirty="0"/>
              <a:t>un segkārtas </a:t>
            </a:r>
            <a:r>
              <a:rPr lang="lv-LV" dirty="0" smtClean="0"/>
              <a:t>noņemšanu, tās novietošanu</a:t>
            </a:r>
            <a:r>
              <a:rPr lang="lv-LV" dirty="0"/>
              <a:t>, </a:t>
            </a:r>
            <a:r>
              <a:rPr lang="lv-LV" dirty="0" smtClean="0"/>
              <a:t>uzglabāšanu, vaļņu ap ieguves vietu veidā;</a:t>
            </a:r>
          </a:p>
          <a:p>
            <a:pPr lvl="1"/>
            <a:endParaRPr lang="lv-LV" dirty="0"/>
          </a:p>
        </p:txBody>
      </p:sp>
    </p:spTree>
    <p:extLst>
      <p:ext uri="{BB962C8B-B14F-4D97-AF65-F5344CB8AC3E}">
        <p14:creationId xmlns:p14="http://schemas.microsoft.com/office/powerpoint/2010/main" val="30250783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8616</TotalTime>
  <Words>1765</Words>
  <Application>Microsoft Office PowerPoint</Application>
  <PresentationFormat>Widescreen</PresentationFormat>
  <Paragraphs>92</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SIA  „Inerto Materiālu serviss”,  paredzētās darbības „Derīgo izrakteņu (smilts un smilts-grants) ieguves darbu turpināšana un pabeigšana atradnes „Elerne” iecirkņa „Griguliņi - Kaupišķi-5” Daugavpils novada Tabores pagastā ”</vt:lpstr>
      <vt:lpstr> Sākotnējā sabiedriskā apspriešana IVN procesā</vt:lpstr>
      <vt:lpstr>Vispārējā informācija</vt:lpstr>
      <vt:lpstr>Tuvākās apdzīvotās vietas</vt:lpstr>
      <vt:lpstr>PowerPoint Presentation</vt:lpstr>
      <vt:lpstr>Paredzētās darbības teritorija</vt:lpstr>
      <vt:lpstr>Paredzētās darbības raksturojums</vt:lpstr>
      <vt:lpstr>Paredzētās darbības raksturojums -2</vt:lpstr>
      <vt:lpstr>Teritorijas sagatavošana ieguvei</vt:lpstr>
      <vt:lpstr>Segkārtas noņemšana</vt:lpstr>
      <vt:lpstr>Piegulošie zemes īpašumi</vt:lpstr>
      <vt:lpstr>Derīgā materiāla transports </vt:lpstr>
      <vt:lpstr>Ieguves vietas rekultivācija </vt:lpstr>
      <vt:lpstr>Apkārtējās ūdenstilpes </vt:lpstr>
      <vt:lpstr>Paredzamā ietekme uz īpaši aizsargājamām dabas teritorijām</vt:lpstr>
      <vt:lpstr>Prognozējamās ietekmes</vt:lpstr>
      <vt:lpstr>PowerPoint Presentation</vt:lpstr>
      <vt:lpstr>  Rakstiski rekomendācijas ietekmes uz vidi novērtējuma Programmas izstrādei 30 dienu laikā pēc publikācijas lūdzam sūtīt:  Vides pārraudzības valsts birojam (Rūpniecības ielā 23, Rīgā, LV-1045, tālr. 67321173, e-pasts: vpvb@vpvb.gov.lv, mājaslapas adrese: www.vpvb.gov.lv)   </vt:lpstr>
      <vt:lpstr>    Paldies par uzmanību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VAS Latvijas Dzelzceļš paredzētās darbības „Latvijas dzelzceļa tīkla elektrifikācija”</dc:title>
  <dc:creator>Windows User</dc:creator>
  <cp:lastModifiedBy>Inga Gavena</cp:lastModifiedBy>
  <cp:revision>115</cp:revision>
  <cp:lastPrinted>2018-10-28T21:29:34Z</cp:lastPrinted>
  <dcterms:created xsi:type="dcterms:W3CDTF">2013-10-17T12:03:17Z</dcterms:created>
  <dcterms:modified xsi:type="dcterms:W3CDTF">2020-08-11T13:40:31Z</dcterms:modified>
</cp:coreProperties>
</file>